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3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4.xml" ContentType="application/vnd.openxmlformats-officedocument.presentationml.notesSlide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2" r:id="rId2"/>
    <p:sldId id="305" r:id="rId3"/>
    <p:sldId id="302" r:id="rId4"/>
    <p:sldId id="321" r:id="rId5"/>
    <p:sldId id="303" r:id="rId6"/>
    <p:sldId id="304" r:id="rId7"/>
    <p:sldId id="306" r:id="rId8"/>
    <p:sldId id="307" r:id="rId9"/>
    <p:sldId id="308" r:id="rId10"/>
    <p:sldId id="309" r:id="rId11"/>
    <p:sldId id="310" r:id="rId12"/>
    <p:sldId id="312" r:id="rId13"/>
    <p:sldId id="317" r:id="rId14"/>
    <p:sldId id="313" r:id="rId15"/>
    <p:sldId id="314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79CC93D-E52E-4D84-901B-11D7331DD495}">
          <p14:sldIdLst/>
        </p14:section>
        <p14:section name="Panoramica e obiettivi" id="{ABA716BF-3A5C-4ADB-94C9-CFEF84EBA240}">
          <p14:sldIdLst>
            <p14:sldId id="322"/>
            <p14:sldId id="305"/>
            <p14:sldId id="302"/>
            <p14:sldId id="321"/>
            <p14:sldId id="303"/>
            <p14:sldId id="304"/>
            <p14:sldId id="306"/>
            <p14:sldId id="307"/>
            <p14:sldId id="308"/>
            <p14:sldId id="309"/>
            <p14:sldId id="310"/>
            <p14:sldId id="312"/>
            <p14:sldId id="317"/>
            <p14:sldId id="313"/>
            <p14:sldId id="314"/>
          </p14:sldIdLst>
        </p14:section>
        <p14:section name="Argomento 1" id="{6D9936A3-3945-4757-BC8B-B5C252D8E036}">
          <p14:sldIdLst/>
        </p14:section>
        <p14:section name="Diapositive di esempio per effetti grafici" id="{BAB3A466-96C9-4230-9978-795378D75699}">
          <p14:sldIdLst/>
        </p14:section>
        <p14:section name="Case study" id="{8C0305C9-B152-4FBA-A789-FE1976D53990}">
          <p14:sldIdLst/>
        </p14:section>
        <p14:section name="Conclusioni e riepilogo" id="{790CEF5B-569A-4C2F-BED5-750B08C0E5AD}">
          <p14:sldIdLst/>
        </p14:section>
        <p14:section name="Appendice" id="{3F78B471-41DA-46F2-A8E4-97E471896AB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92" autoAdjust="0"/>
    <p:restoredTop sz="83952" autoAdjust="0"/>
  </p:normalViewPr>
  <p:slideViewPr>
    <p:cSldViewPr>
      <p:cViewPr varScale="1">
        <p:scale>
          <a:sx n="93" d="100"/>
          <a:sy n="93" d="100"/>
        </p:scale>
        <p:origin x="-20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D83FDC75-7F73-4A4A-A77C-09AADF00E0EA}" type="datetimeFigureOut">
              <a:rPr lang="it-IT" smtClean="0"/>
              <a:pPr/>
              <a:t>18/12/2012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459226BF-1F13-42D3-80DC-373E7ADD1EB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60048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it-IT" sz="1200"/>
            </a:lvl1pPr>
          </a:lstStyle>
          <a:p>
            <a:fld id="{48AEF76B-3757-4A0B-AF93-28494465C1DD}" type="datetimeFigureOut">
              <a:rPr/>
              <a:pPr/>
              <a:t>12/17/2009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it-IT"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it-IT" sz="1200"/>
            </a:lvl1pPr>
          </a:lstStyle>
          <a:p>
            <a:fld id="{75693FD4-8F83-4EF7-AC3F-0DC0388986B0}" type="slidenum">
              <a:rPr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66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it-IT"/>
            </a:pPr>
            <a:r>
              <a:rPr lang="it-IT" dirty="0" smtClean="0"/>
              <a:t>Questo modello può essere utilizzato come file iniziale per la presentazione di materiale didattico per la formazione in gruppo.</a:t>
            </a:r>
          </a:p>
          <a:p>
            <a:endParaRPr lang="it-IT" dirty="0" smtClean="0"/>
          </a:p>
          <a:p>
            <a:pPr lvl="0"/>
            <a:r>
              <a:rPr lang="it-IT" sz="1200" b="1" dirty="0" smtClean="0"/>
              <a:t>Sezioni</a:t>
            </a:r>
            <a:endParaRPr lang="it-IT" sz="1200" b="0" dirty="0" smtClean="0"/>
          </a:p>
          <a:p>
            <a:pPr lvl="0"/>
            <a:r>
              <a:rPr lang="it-IT" sz="1200" b="0" dirty="0" smtClean="0"/>
              <a:t>Fare clic con il pulsante destro del mouse su una diapositiva per aggiungere sezioni.</a:t>
            </a:r>
            <a:r>
              <a:rPr lang="it-IT" sz="1200" b="0" baseline="0" dirty="0" smtClean="0"/>
              <a:t> Le sezioni possono essere utili per organizzare le diapositive o agevolare la collaborazione tra più autori.</a:t>
            </a:r>
            <a:endParaRPr lang="it-IT" sz="1200" b="0" dirty="0" smtClean="0"/>
          </a:p>
          <a:p>
            <a:pPr lvl="0"/>
            <a:endParaRPr lang="it-IT" sz="1200" b="1" dirty="0" smtClean="0"/>
          </a:p>
          <a:p>
            <a:pPr lvl="0"/>
            <a:r>
              <a:rPr lang="it-IT" sz="1200" b="1" dirty="0" smtClean="0"/>
              <a:t>Note</a:t>
            </a:r>
          </a:p>
          <a:p>
            <a:pPr lvl="0"/>
            <a:r>
              <a:rPr lang="it-IT" sz="1200" dirty="0" smtClean="0"/>
              <a:t>Utilizzare la sezione Note per indicazioni sull'esecuzione della presentazione oppure per fornire informazioni aggiuntive per il pubblico.</a:t>
            </a:r>
            <a:r>
              <a:rPr lang="it-IT" sz="1200" baseline="0" dirty="0" smtClean="0"/>
              <a:t> Mostrare queste note nella visualizzazione Presentazione durante la presentazione. </a:t>
            </a:r>
          </a:p>
          <a:p>
            <a:pPr lvl="0">
              <a:buFontTx/>
              <a:buNone/>
            </a:pPr>
            <a:r>
              <a:rPr lang="it-IT" sz="1200" dirty="0" smtClean="0"/>
              <a:t>Valutare con attenzione le dimensioni dei caratteri, importanti per l'accessibilità, la visibilità, la registrazione video e la produzione online.</a:t>
            </a:r>
          </a:p>
          <a:p>
            <a:pPr lvl="0"/>
            <a:endParaRPr lang="it-IT" sz="1200" dirty="0" smtClean="0"/>
          </a:p>
          <a:p>
            <a:pPr lvl="0">
              <a:buFontTx/>
              <a:buNone/>
            </a:pPr>
            <a:r>
              <a:rPr lang="it-IT" sz="1200" b="1" dirty="0" smtClean="0"/>
              <a:t>Colori coordinati </a:t>
            </a:r>
          </a:p>
          <a:p>
            <a:pPr lvl="0">
              <a:buFontTx/>
              <a:buNone/>
            </a:pPr>
            <a:r>
              <a:rPr lang="it-IT" sz="1200" dirty="0" smtClean="0"/>
              <a:t>Prestare particolare attenzione ai grafici, ai diagrammi e alle caselle di testo.</a:t>
            </a:r>
            <a:r>
              <a:rPr lang="it-IT" sz="1200" baseline="0" dirty="0" smtClean="0"/>
              <a:t> </a:t>
            </a:r>
            <a:endParaRPr lang="it-IT" sz="1200" dirty="0" smtClean="0"/>
          </a:p>
          <a:p>
            <a:pPr lvl="0"/>
            <a:r>
              <a:rPr lang="it-IT" sz="1200" dirty="0" smtClean="0"/>
              <a:t>Tenere presente che i partecipanti eseguiranno la stampa in bianco e nero o </a:t>
            </a:r>
            <a:r>
              <a:rPr lang="it-IT" sz="1200" dirty="0" err="1" smtClean="0"/>
              <a:t>in gradazioni di grigio</a:t>
            </a:r>
            <a:r>
              <a:rPr lang="it-IT" sz="1200" dirty="0" smtClean="0"/>
              <a:t>. Eseguire una stampa di prova per assicurarsi che i colori risultino comunque efficaci e chiari in una stampa in solo bianco e nero e </a:t>
            </a:r>
            <a:r>
              <a:rPr lang="it-IT" sz="1200" dirty="0" err="1" smtClean="0"/>
              <a:t>in gradazioni di grigio</a:t>
            </a:r>
            <a:r>
              <a:rPr lang="it-IT" sz="1200" dirty="0" smtClean="0"/>
              <a:t>.</a:t>
            </a:r>
          </a:p>
          <a:p>
            <a:pPr lvl="0">
              <a:buFontTx/>
              <a:buNone/>
            </a:pPr>
            <a:endParaRPr lang="it-IT" sz="1200" dirty="0" smtClean="0"/>
          </a:p>
          <a:p>
            <a:pPr lvl="0">
              <a:buFontTx/>
              <a:buNone/>
            </a:pPr>
            <a:r>
              <a:rPr lang="it-IT" sz="1200" b="1" dirty="0" smtClean="0"/>
              <a:t>Grafica, tabelle e grafici</a:t>
            </a:r>
          </a:p>
          <a:p>
            <a:pPr lvl="0"/>
            <a:r>
              <a:rPr lang="it-IT" sz="1200" dirty="0" smtClean="0"/>
              <a:t>Scegliere la semplicità: se possibile utilizzare stili e colori coerenti, che non rappresentino elementi di distrazione.</a:t>
            </a:r>
          </a:p>
          <a:p>
            <a:pPr lvl="0"/>
            <a:r>
              <a:rPr lang="it-IT" sz="1200" dirty="0" smtClean="0"/>
              <a:t>Assegnare un'etichetta a tutti i grafici e a tutte le tabelle.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10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11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12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13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14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15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2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3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4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5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6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7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8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dirty="0" smtClean="0"/>
              <a:t>Iniziare con una breve panoramica della presentazione.</a:t>
            </a:r>
            <a:r>
              <a:rPr lang="it-IT" baseline="0" dirty="0" smtClean="0"/>
              <a:t> D</a:t>
            </a:r>
            <a:r>
              <a:rPr lang="it-IT" dirty="0" smtClean="0"/>
              <a:t>escrivere lo scopo principale della presentazione e i motivi per cui è importante.</a:t>
            </a:r>
          </a:p>
          <a:p>
            <a:pPr>
              <a:lnSpc>
                <a:spcPct val="80000"/>
              </a:lnSpc>
            </a:pPr>
            <a:r>
              <a:rPr lang="it-IT" dirty="0" smtClean="0"/>
              <a:t>Introdurre gli argomenti principali.</a:t>
            </a:r>
          </a:p>
          <a:p>
            <a:r>
              <a:rPr lang="it-IT" dirty="0" smtClean="0"/>
              <a:t>Per consentire sempre ai partecipanti di orientarsi, è</a:t>
            </a:r>
            <a:r>
              <a:rPr lang="it-IT" baseline="0" dirty="0" smtClean="0"/>
              <a:t> possibile </a:t>
            </a:r>
            <a:r>
              <a:rPr lang="it-IT" dirty="0" smtClean="0"/>
              <a:t>ripetere questa diapositiva introduttiva all'interno della presentazione, evidenziando il particolare argomento che verrà illustrato nelle diapositive successive.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smtClean="0">
                <a:solidFill>
                  <a:prstClr val="black"/>
                </a:solidFill>
              </a:rPr>
              <a:pPr/>
              <a:t>9</a:t>
            </a:fld>
            <a:endParaRPr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it-IT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it-IT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it-IT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it-IT" smtClean="0"/>
              <a:t>Fare clic per modificare lo stile del sottotitolo dello schema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2000" baseline="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s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it-IT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it-IT" sz="1800"/>
            </a:lvl1pPr>
          </a:lstStyle>
          <a:p>
            <a:r>
              <a:rPr kumimoji="0" lang="it-IT"/>
              <a:t>Logo aziendale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it-IT"/>
            </a:lvl1pPr>
          </a:lstStyle>
          <a:p>
            <a:r>
              <a:rPr kumimoji="0" lang="it-IT"/>
              <a:t>Fare clic per modificare lo stile del titolo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it-IT" sz="3200">
                <a:latin typeface="+mn-lt"/>
              </a:defRPr>
            </a:lvl1pPr>
            <a:lvl2pPr eaLnBrk="1" latinLnBrk="0" hangingPunct="1">
              <a:defRPr kumimoji="0" lang="it-IT" sz="2800">
                <a:latin typeface="+mn-lt"/>
              </a:defRPr>
            </a:lvl2pPr>
            <a:lvl3pPr eaLnBrk="1" latinLnBrk="0" hangingPunct="1">
              <a:defRPr kumimoji="0" lang="it-IT" sz="2400">
                <a:latin typeface="+mn-lt"/>
              </a:defRPr>
            </a:lvl3pPr>
            <a:lvl4pPr eaLnBrk="1" latinLnBrk="0" hangingPunct="1">
              <a:defRPr kumimoji="0" lang="it-IT" sz="2400">
                <a:latin typeface="+mn-lt"/>
              </a:defRPr>
            </a:lvl4pPr>
            <a:lvl5pPr eaLnBrk="1" latinLnBrk="0" hangingPunct="1">
              <a:defRPr kumimoji="0" lang="it-IT" sz="2400">
                <a:latin typeface="+mn-lt"/>
              </a:defRPr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it-IT" sz="2800"/>
            </a:lvl1pPr>
            <a:lvl2pPr eaLnBrk="1" latinLnBrk="0" hangingPunct="1">
              <a:defRPr kumimoji="0" lang="it-IT" sz="2400"/>
            </a:lvl2pPr>
            <a:lvl3pPr eaLnBrk="1" latinLnBrk="0" hangingPunct="1">
              <a:defRPr kumimoji="0" lang="it-IT" sz="2000"/>
            </a:lvl3pPr>
            <a:lvl4pPr eaLnBrk="1" latinLnBrk="0" hangingPunct="1">
              <a:defRPr kumimoji="0" lang="it-IT" sz="1800"/>
            </a:lvl4pPr>
            <a:lvl5pPr eaLnBrk="1" latinLnBrk="0" hangingPunct="1">
              <a:defRPr kumimoji="0" lang="it-IT" sz="1800"/>
            </a:lvl5pPr>
            <a:lvl6pPr eaLnBrk="1" latinLnBrk="0" hangingPunct="1">
              <a:defRPr kumimoji="0" lang="it-IT" sz="1800"/>
            </a:lvl6pPr>
            <a:lvl7pPr eaLnBrk="1" latinLnBrk="0" hangingPunct="1">
              <a:defRPr kumimoji="0" lang="it-IT" sz="1800"/>
            </a:lvl7pPr>
            <a:lvl8pPr eaLnBrk="1" latinLnBrk="0" hangingPunct="1">
              <a:defRPr kumimoji="0" lang="it-IT" sz="1800"/>
            </a:lvl8pPr>
            <a:lvl9pPr eaLnBrk="1" latinLnBrk="0" hangingPunct="1">
              <a:defRPr kumimoji="0" lang="it-IT" sz="18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it-IT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it-IT" sz="2400" b="1"/>
            </a:lvl1pPr>
            <a:lvl2pPr marL="457200" indent="0" eaLnBrk="1" latinLnBrk="0" hangingPunct="1">
              <a:buNone/>
              <a:defRPr kumimoji="0" lang="it-IT" sz="2000" b="1"/>
            </a:lvl2pPr>
            <a:lvl3pPr marL="914400" indent="0" eaLnBrk="1" latinLnBrk="0" hangingPunct="1">
              <a:buNone/>
              <a:defRPr kumimoji="0" lang="it-IT" sz="1800" b="1"/>
            </a:lvl3pPr>
            <a:lvl4pPr marL="1371600" indent="0" eaLnBrk="1" latinLnBrk="0" hangingPunct="1">
              <a:buNone/>
              <a:defRPr kumimoji="0" lang="it-IT" sz="1600" b="1"/>
            </a:lvl4pPr>
            <a:lvl5pPr marL="1828800" indent="0" eaLnBrk="1" latinLnBrk="0" hangingPunct="1">
              <a:buNone/>
              <a:defRPr kumimoji="0" lang="it-IT" sz="1600" b="1"/>
            </a:lvl5pPr>
            <a:lvl6pPr marL="2286000" indent="0" eaLnBrk="1" latinLnBrk="0" hangingPunct="1">
              <a:buNone/>
              <a:defRPr kumimoji="0" lang="it-IT" sz="1600" b="1"/>
            </a:lvl6pPr>
            <a:lvl7pPr marL="2743200" indent="0" eaLnBrk="1" latinLnBrk="0" hangingPunct="1">
              <a:buNone/>
              <a:defRPr kumimoji="0" lang="it-IT" sz="1600" b="1"/>
            </a:lvl7pPr>
            <a:lvl8pPr marL="3200400" indent="0" eaLnBrk="1" latinLnBrk="0" hangingPunct="1">
              <a:buNone/>
              <a:defRPr kumimoji="0" lang="it-IT" sz="1600" b="1"/>
            </a:lvl8pPr>
            <a:lvl9pPr marL="3657600" indent="0" eaLnBrk="1" latinLnBrk="0" hangingPunct="1">
              <a:buNone/>
              <a:defRPr kumimoji="0" lang="it-IT" sz="1600" b="1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it-IT" sz="2400"/>
            </a:lvl1pPr>
            <a:lvl2pPr eaLnBrk="1" latinLnBrk="0" hangingPunct="1">
              <a:defRPr kumimoji="0" lang="it-IT" sz="2000"/>
            </a:lvl2pPr>
            <a:lvl3pPr eaLnBrk="1" latinLnBrk="0" hangingPunct="1">
              <a:defRPr kumimoji="0" lang="it-IT" sz="1800"/>
            </a:lvl3pPr>
            <a:lvl4pPr eaLnBrk="1" latinLnBrk="0" hangingPunct="1">
              <a:defRPr kumimoji="0" lang="it-IT" sz="1600"/>
            </a:lvl4pPr>
            <a:lvl5pPr eaLnBrk="1" latinLnBrk="0" hangingPunct="1">
              <a:defRPr kumimoji="0" lang="it-IT" sz="1600"/>
            </a:lvl5pPr>
            <a:lvl6pPr eaLnBrk="1" latinLnBrk="0" hangingPunct="1">
              <a:defRPr kumimoji="0" lang="it-IT" sz="1600"/>
            </a:lvl6pPr>
            <a:lvl7pPr eaLnBrk="1" latinLnBrk="0" hangingPunct="1">
              <a:defRPr kumimoji="0" lang="it-IT" sz="1600"/>
            </a:lvl7pPr>
            <a:lvl8pPr eaLnBrk="1" latinLnBrk="0" hangingPunct="1">
              <a:defRPr kumimoji="0" lang="it-IT" sz="1600"/>
            </a:lvl8pPr>
            <a:lvl9pPr eaLnBrk="1" latinLnBrk="0" hangingPunct="1">
              <a:defRPr kumimoji="0" lang="it-IT" sz="16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it-IT" sz="3200"/>
            </a:lvl1pPr>
            <a:lvl2pPr eaLnBrk="1" latinLnBrk="0" hangingPunct="1">
              <a:defRPr kumimoji="0" lang="it-IT" sz="2800"/>
            </a:lvl2pPr>
            <a:lvl3pPr eaLnBrk="1" latinLnBrk="0" hangingPunct="1">
              <a:defRPr kumimoji="0" lang="it-IT" sz="2400"/>
            </a:lvl3pPr>
            <a:lvl4pPr eaLnBrk="1" latinLnBrk="0" hangingPunct="1">
              <a:defRPr kumimoji="0" lang="it-IT" sz="2000"/>
            </a:lvl4pPr>
            <a:lvl5pPr eaLnBrk="1" latinLnBrk="0" hangingPunct="1">
              <a:defRPr kumimoji="0" lang="it-IT" sz="2000"/>
            </a:lvl5pPr>
            <a:lvl6pPr eaLnBrk="1" latinLnBrk="0" hangingPunct="1">
              <a:defRPr kumimoji="0" lang="it-IT" sz="2000"/>
            </a:lvl6pPr>
            <a:lvl7pPr eaLnBrk="1" latinLnBrk="0" hangingPunct="1">
              <a:defRPr kumimoji="0" lang="it-IT" sz="2000"/>
            </a:lvl7pPr>
            <a:lvl8pPr eaLnBrk="1" latinLnBrk="0" hangingPunct="1">
              <a:defRPr kumimoji="0" lang="it-IT" sz="2000"/>
            </a:lvl8pPr>
            <a:lvl9pPr eaLnBrk="1" latinLnBrk="0" hangingPunct="1">
              <a:defRPr kumimoji="0" lang="it-IT" sz="20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it-IT" sz="2000" b="1"/>
            </a:lvl1pPr>
          </a:lstStyle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it-IT" sz="3200"/>
            </a:lvl1pPr>
            <a:lvl2pPr marL="457200" indent="0" eaLnBrk="1" latinLnBrk="0" hangingPunct="1">
              <a:buNone/>
              <a:defRPr kumimoji="0" lang="it-IT" sz="2800"/>
            </a:lvl2pPr>
            <a:lvl3pPr marL="914400" indent="0" eaLnBrk="1" latinLnBrk="0" hangingPunct="1">
              <a:buNone/>
              <a:defRPr kumimoji="0" lang="it-IT" sz="2400"/>
            </a:lvl3pPr>
            <a:lvl4pPr marL="1371600" indent="0" eaLnBrk="1" latinLnBrk="0" hangingPunct="1">
              <a:buNone/>
              <a:defRPr kumimoji="0" lang="it-IT" sz="2000"/>
            </a:lvl4pPr>
            <a:lvl5pPr marL="1828800" indent="0" eaLnBrk="1" latinLnBrk="0" hangingPunct="1">
              <a:buNone/>
              <a:defRPr kumimoji="0" lang="it-IT" sz="2000"/>
            </a:lvl5pPr>
            <a:lvl6pPr marL="2286000" indent="0" eaLnBrk="1" latinLnBrk="0" hangingPunct="1">
              <a:buNone/>
              <a:defRPr kumimoji="0" lang="it-IT" sz="2000"/>
            </a:lvl6pPr>
            <a:lvl7pPr marL="2743200" indent="0" eaLnBrk="1" latinLnBrk="0" hangingPunct="1">
              <a:buNone/>
              <a:defRPr kumimoji="0" lang="it-IT" sz="2000"/>
            </a:lvl7pPr>
            <a:lvl8pPr marL="3200400" indent="0" eaLnBrk="1" latinLnBrk="0" hangingPunct="1">
              <a:buNone/>
              <a:defRPr kumimoji="0" lang="it-IT" sz="2000"/>
            </a:lvl8pPr>
            <a:lvl9pPr marL="3657600" indent="0" eaLnBrk="1" latinLnBrk="0" hangingPunct="1">
              <a:buNone/>
              <a:defRPr kumimoji="0" lang="it-IT" sz="2000"/>
            </a:lvl9pPr>
          </a:lstStyle>
          <a:p>
            <a:pPr eaLnBrk="1" latinLnBrk="0" hangingPunct="1"/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it-IT" sz="1400"/>
            </a:lvl1pPr>
            <a:lvl2pPr marL="457200" indent="0" eaLnBrk="1" latinLnBrk="0" hangingPunct="1">
              <a:buNone/>
              <a:defRPr kumimoji="0" lang="it-IT" sz="1200"/>
            </a:lvl2pPr>
            <a:lvl3pPr marL="914400" indent="0" eaLnBrk="1" latinLnBrk="0" hangingPunct="1">
              <a:buNone/>
              <a:defRPr kumimoji="0" lang="it-IT" sz="1000"/>
            </a:lvl3pPr>
            <a:lvl4pPr marL="1371600" indent="0" eaLnBrk="1" latinLnBrk="0" hangingPunct="1">
              <a:buNone/>
              <a:defRPr kumimoji="0" lang="it-IT" sz="900"/>
            </a:lvl4pPr>
            <a:lvl5pPr marL="1828800" indent="0" eaLnBrk="1" latinLnBrk="0" hangingPunct="1">
              <a:buNone/>
              <a:defRPr kumimoji="0" lang="it-IT" sz="900"/>
            </a:lvl5pPr>
            <a:lvl6pPr marL="2286000" indent="0" eaLnBrk="1" latinLnBrk="0" hangingPunct="1">
              <a:buNone/>
              <a:defRPr kumimoji="0" lang="it-IT" sz="900"/>
            </a:lvl6pPr>
            <a:lvl7pPr marL="2743200" indent="0" eaLnBrk="1" latinLnBrk="0" hangingPunct="1">
              <a:buNone/>
              <a:defRPr kumimoji="0" lang="it-IT" sz="900"/>
            </a:lvl7pPr>
            <a:lvl8pPr marL="3200400" indent="0" eaLnBrk="1" latinLnBrk="0" hangingPunct="1">
              <a:buNone/>
              <a:defRPr kumimoji="0" lang="it-IT" sz="900"/>
            </a:lvl8pPr>
            <a:lvl9pPr marL="3657600" indent="0" eaLnBrk="1" latinLnBrk="0" hangingPunct="1">
              <a:buNone/>
              <a:defRPr kumimoji="0" lang="it-IT" sz="900"/>
            </a:lvl9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it-IT" smtClean="0"/>
              <a:t>Fare clic per modificare lo stile del titolo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12/17/2009</a:t>
            </a:fld>
            <a:endParaRPr kumimoji="0"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it-IT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‹N›</a:t>
            </a:fld>
            <a:endParaRPr kumimoji="0" lang="it-IT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it-IT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it-IT"/>
      </a:defPPr>
      <a:lvl1pPr marL="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3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24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38.xml"/><Relationship Id="rId7" Type="http://schemas.openxmlformats.org/officeDocument/2006/relationships/image" Target="../media/image26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5.jpe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it-IT" dirty="0" smtClean="0"/>
              <a:t>IL DIGITALE TERRESTRE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+mn-lt"/>
              </a:rPr>
              <a:t>Stefano </a:t>
            </a:r>
            <a:r>
              <a:rPr lang="it-IT" sz="2400" dirty="0" err="1" smtClean="0">
                <a:latin typeface="+mn-lt"/>
              </a:rPr>
              <a:t>Tancioni</a:t>
            </a:r>
            <a:r>
              <a:rPr lang="it-IT" sz="2400" dirty="0" smtClean="0">
                <a:latin typeface="+mn-lt"/>
              </a:rPr>
              <a:t> – IW0HNB</a:t>
            </a:r>
            <a:endParaRPr lang="it-IT" sz="2400" dirty="0">
              <a:latin typeface="+mn-lt"/>
            </a:endParaRPr>
          </a:p>
          <a:p>
            <a:r>
              <a:rPr lang="it-IT" sz="2400" dirty="0" smtClean="0">
                <a:latin typeface="+mn-lt"/>
              </a:rPr>
              <a:t>12/12/2012</a:t>
            </a:r>
            <a:endParaRPr lang="it-IT" sz="24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3779912" y="3173413"/>
            <a:ext cx="4464496" cy="735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it-IT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Bradley Hand ITC" pitchFamily="66" charset="0"/>
              </a:rPr>
              <a:t>SECONDA PARTE</a:t>
            </a:r>
            <a:endParaRPr lang="en-US" sz="3600" dirty="0">
              <a:latin typeface="Bradley Hand ITC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978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Disturbi Tipici (2/2)</a:t>
            </a:r>
            <a:endParaRPr lang="it-IT" dirty="0"/>
          </a:p>
        </p:txBody>
      </p:sp>
      <p:pic>
        <p:nvPicPr>
          <p:cNvPr id="5" name="Picture 16" descr="NoSign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6" y="1630363"/>
            <a:ext cx="3592513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931069" y="2420938"/>
            <a:ext cx="1077912" cy="712788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it-IT" sz="1600">
              <a:latin typeface="Arial Unicode MS" pitchFamily="34" charset="-128"/>
            </a:endParaRPr>
          </a:p>
          <a:p>
            <a:pPr algn="r">
              <a:spcBef>
                <a:spcPct val="50000"/>
              </a:spcBef>
            </a:pPr>
            <a:endParaRPr lang="it-IT" sz="1600">
              <a:latin typeface="Arial Unicode MS" pitchFamily="34" charset="-128"/>
            </a:endParaRP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016919" y="2428876"/>
            <a:ext cx="2446337" cy="712787"/>
          </a:xfrm>
          <a:prstGeom prst="rect">
            <a:avLst/>
          </a:prstGeom>
          <a:solidFill>
            <a:srgbClr val="3366FF"/>
          </a:solidFill>
          <a:ln w="9525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latin typeface="Arial Narrow" pitchFamily="34" charset="0"/>
              </a:rPr>
              <a:t>NESSUN SEGNALE</a:t>
            </a:r>
          </a:p>
          <a:p>
            <a:pPr algn="ctr">
              <a:spcBef>
                <a:spcPct val="50000"/>
              </a:spcBef>
            </a:pPr>
            <a:endParaRPr lang="it-IT" sz="1600">
              <a:latin typeface="Arial Unicode MS" pitchFamily="34" charset="-128"/>
            </a:endParaRPr>
          </a:p>
        </p:txBody>
      </p:sp>
      <p:pic>
        <p:nvPicPr>
          <p:cNvPr id="8" name="Picture 19" descr="difettoDT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4" y="3940176"/>
            <a:ext cx="3314700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0" descr="PoliceSquad_coffe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681" y="1438276"/>
            <a:ext cx="2662238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macroblock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706" y="3935413"/>
            <a:ext cx="27908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2002631" y="3395663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000066"/>
                </a:solidFill>
              </a:rPr>
              <a:t>BLACK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6053931" y="3454401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000066"/>
                </a:solidFill>
              </a:rPr>
              <a:t>FREEZE</a:t>
            </a:r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2002631" y="6138863"/>
            <a:ext cx="1538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000066"/>
                </a:solidFill>
              </a:rPr>
              <a:t>DISTURBO</a:t>
            </a:r>
          </a:p>
        </p:txBody>
      </p:sp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5641181" y="6189663"/>
            <a:ext cx="226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sz="1600" b="1">
                <a:solidFill>
                  <a:srgbClr val="000066"/>
                </a:solidFill>
              </a:rPr>
              <a:t>SCARSA QUALITA’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54722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EPG</a:t>
            </a:r>
            <a:endParaRPr lang="it-IT" dirty="0"/>
          </a:p>
        </p:txBody>
      </p:sp>
      <p:sp>
        <p:nvSpPr>
          <p:cNvPr id="23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27584" y="1268761"/>
            <a:ext cx="8077200" cy="1368152"/>
          </a:xfrm>
        </p:spPr>
        <p:txBody>
          <a:bodyPr>
            <a:normAutofit fontScale="77500" lnSpcReduction="20000"/>
          </a:bodyPr>
          <a:lstStyle/>
          <a:p>
            <a:r>
              <a:rPr lang="it-IT" sz="2800" b="1" dirty="0">
                <a:solidFill>
                  <a:srgbClr val="000066"/>
                </a:solidFill>
              </a:rPr>
              <a:t>L’EPG (</a:t>
            </a:r>
            <a:r>
              <a:rPr lang="it-IT" b="1" dirty="0">
                <a:solidFill>
                  <a:srgbClr val="000066"/>
                </a:solidFill>
              </a:rPr>
              <a:t>Electronic Program Guide), consente di avere informazioni in tempo reale sul palinsesto. L’utente può accedere a questa funzione per mezzo di un tasto specifico del telecomando.</a:t>
            </a:r>
          </a:p>
          <a:p>
            <a:endParaRPr lang="it-IT" dirty="0"/>
          </a:p>
        </p:txBody>
      </p:sp>
      <p:pic>
        <p:nvPicPr>
          <p:cNvPr id="4" name="Picture 15" descr="e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50" y="2708920"/>
            <a:ext cx="5068888" cy="380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90123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OTA</a:t>
            </a:r>
            <a:endParaRPr lang="it-IT" dirty="0"/>
          </a:p>
        </p:txBody>
      </p:sp>
      <p:sp>
        <p:nvSpPr>
          <p:cNvPr id="23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27584" y="1268761"/>
            <a:ext cx="8077200" cy="1368152"/>
          </a:xfrm>
        </p:spPr>
        <p:txBody>
          <a:bodyPr>
            <a:normAutofit fontScale="92500" lnSpcReduction="10000"/>
          </a:bodyPr>
          <a:lstStyle/>
          <a:p>
            <a:r>
              <a:rPr lang="it-IT" sz="2400" b="1" dirty="0">
                <a:solidFill>
                  <a:srgbClr val="000066"/>
                </a:solidFill>
              </a:rPr>
              <a:t>L’OTA (Over The Air Programming) permette l’aggiornamento del software interno del decoder utente. I dati sono inseriti all’interno del flusso costituente il MUX. Il decoder deve supportare tale funzionalità.</a:t>
            </a:r>
          </a:p>
          <a:p>
            <a:endParaRPr lang="it-IT" dirty="0"/>
          </a:p>
        </p:txBody>
      </p:sp>
      <p:pic>
        <p:nvPicPr>
          <p:cNvPr id="5" name="Picture 15" descr="OTA Upgrad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231" y="2780928"/>
            <a:ext cx="4649787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24404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TiVù</a:t>
            </a:r>
            <a:r>
              <a:rPr lang="it-IT" dirty="0" smtClean="0"/>
              <a:t>-SAT</a:t>
            </a:r>
            <a:endParaRPr lang="it-IT" dirty="0"/>
          </a:p>
        </p:txBody>
      </p:sp>
      <p:sp>
        <p:nvSpPr>
          <p:cNvPr id="23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27584" y="1988840"/>
            <a:ext cx="8077200" cy="3672408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000066"/>
                </a:solidFill>
              </a:rPr>
              <a:t>Il </a:t>
            </a:r>
            <a:r>
              <a:rPr lang="it-IT" sz="2400" b="1" dirty="0" err="1" smtClean="0">
                <a:solidFill>
                  <a:srgbClr val="000066"/>
                </a:solidFill>
              </a:rPr>
              <a:t>TiVù</a:t>
            </a:r>
            <a:r>
              <a:rPr lang="it-IT" sz="2400" b="1" dirty="0" smtClean="0">
                <a:solidFill>
                  <a:srgbClr val="000066"/>
                </a:solidFill>
              </a:rPr>
              <a:t>-SAT permette di avere l’offerta presente sul digitale terrestre anche nelle zone non coperte.</a:t>
            </a:r>
          </a:p>
          <a:p>
            <a:r>
              <a:rPr lang="it-IT" sz="2400" b="1" dirty="0" smtClean="0">
                <a:solidFill>
                  <a:srgbClr val="000066"/>
                </a:solidFill>
              </a:rPr>
              <a:t>I servizi vengono trasmessi via satellite.</a:t>
            </a:r>
          </a:p>
          <a:p>
            <a:r>
              <a:rPr lang="it-IT" sz="2400" b="1" dirty="0" smtClean="0">
                <a:solidFill>
                  <a:srgbClr val="000066"/>
                </a:solidFill>
              </a:rPr>
              <a:t>E’ necessario un decoder satellitare specifico con apposita </a:t>
            </a:r>
            <a:r>
              <a:rPr lang="it-IT" sz="2400" b="1" dirty="0" err="1" smtClean="0">
                <a:solidFill>
                  <a:srgbClr val="000066"/>
                </a:solidFill>
              </a:rPr>
              <a:t>smart</a:t>
            </a:r>
            <a:r>
              <a:rPr lang="it-IT" sz="2400" b="1" dirty="0" smtClean="0">
                <a:solidFill>
                  <a:srgbClr val="000066"/>
                </a:solidFill>
              </a:rPr>
              <a:t>-card e la parabola. I diritti devono essere tutelati.</a:t>
            </a:r>
          </a:p>
          <a:p>
            <a:r>
              <a:rPr lang="it-IT" sz="2400" b="1" dirty="0" smtClean="0">
                <a:solidFill>
                  <a:srgbClr val="000066"/>
                </a:solidFill>
              </a:rPr>
              <a:t>I segnali non sono localizzati su un unico transponder ma sono «spalmati» su più transponder. </a:t>
            </a:r>
          </a:p>
          <a:p>
            <a:r>
              <a:rPr lang="it-IT" sz="2400" b="1" dirty="0" smtClean="0">
                <a:solidFill>
                  <a:srgbClr val="000066"/>
                </a:solidFill>
              </a:rPr>
              <a:t>Il </a:t>
            </a:r>
            <a:r>
              <a:rPr lang="it-IT" sz="2400" b="1" dirty="0" err="1" smtClean="0">
                <a:solidFill>
                  <a:srgbClr val="000066"/>
                </a:solidFill>
              </a:rPr>
              <a:t>TiVù</a:t>
            </a:r>
            <a:r>
              <a:rPr lang="it-IT" sz="2400" b="1" dirty="0" smtClean="0">
                <a:solidFill>
                  <a:srgbClr val="000066"/>
                </a:solidFill>
              </a:rPr>
              <a:t>-SAT è un </a:t>
            </a:r>
            <a:r>
              <a:rPr lang="it-IT" sz="2400" b="1" dirty="0" err="1" smtClean="0">
                <a:solidFill>
                  <a:srgbClr val="000066"/>
                </a:solidFill>
              </a:rPr>
              <a:t>consorsio</a:t>
            </a:r>
            <a:r>
              <a:rPr lang="it-IT" sz="2400" b="1" dirty="0" smtClean="0">
                <a:solidFill>
                  <a:srgbClr val="000066"/>
                </a:solidFill>
              </a:rPr>
              <a:t> di più </a:t>
            </a:r>
            <a:r>
              <a:rPr lang="it-IT" sz="2400" b="1" dirty="0" err="1" smtClean="0">
                <a:solidFill>
                  <a:srgbClr val="000066"/>
                </a:solidFill>
              </a:rPr>
              <a:t>broadcaster</a:t>
            </a:r>
            <a:r>
              <a:rPr lang="it-IT" sz="2400" b="1" dirty="0" smtClean="0">
                <a:solidFill>
                  <a:srgbClr val="000066"/>
                </a:solidFill>
              </a:rPr>
              <a:t> .</a:t>
            </a:r>
            <a:endParaRPr lang="it-IT" sz="2400" b="1" dirty="0">
              <a:solidFill>
                <a:srgbClr val="000066"/>
              </a:solidFill>
            </a:endParaRPr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2516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Problemi Comuni</a:t>
            </a:r>
            <a:endParaRPr lang="it-IT" dirty="0"/>
          </a:p>
        </p:txBody>
      </p:sp>
      <p:sp>
        <p:nvSpPr>
          <p:cNvPr id="23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23928" y="1609105"/>
            <a:ext cx="4980856" cy="4693890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rgbClr val="000066"/>
                </a:solidFill>
              </a:rPr>
              <a:t>“Non vedo più niente”</a:t>
            </a:r>
          </a:p>
          <a:p>
            <a:r>
              <a:rPr lang="it-IT" sz="2800" b="1" dirty="0">
                <a:solidFill>
                  <a:srgbClr val="000066"/>
                </a:solidFill>
              </a:rPr>
              <a:t>“Funzionava, adesso non funziona più”</a:t>
            </a:r>
          </a:p>
          <a:p>
            <a:r>
              <a:rPr lang="it-IT" sz="2800" b="1" dirty="0">
                <a:solidFill>
                  <a:srgbClr val="000066"/>
                </a:solidFill>
              </a:rPr>
              <a:t>“Vedo ma non sento”</a:t>
            </a:r>
          </a:p>
          <a:p>
            <a:r>
              <a:rPr lang="it-IT" sz="2800" b="1" dirty="0">
                <a:solidFill>
                  <a:srgbClr val="000066"/>
                </a:solidFill>
              </a:rPr>
              <a:t>“La guida EPG è errata”</a:t>
            </a:r>
          </a:p>
          <a:p>
            <a:r>
              <a:rPr lang="it-IT" sz="2800" b="1" dirty="0">
                <a:solidFill>
                  <a:srgbClr val="000066"/>
                </a:solidFill>
              </a:rPr>
              <a:t>“L’ora del decoder è sbagliata”</a:t>
            </a:r>
          </a:p>
          <a:p>
            <a:r>
              <a:rPr lang="it-IT" sz="2800" b="1" dirty="0">
                <a:solidFill>
                  <a:srgbClr val="000066"/>
                </a:solidFill>
              </a:rPr>
              <a:t>“si vede male”</a:t>
            </a:r>
          </a:p>
          <a:p>
            <a:r>
              <a:rPr lang="it-IT" sz="2800" b="1" dirty="0">
                <a:solidFill>
                  <a:srgbClr val="000066"/>
                </a:solidFill>
              </a:rPr>
              <a:t>“il segnale va e viene”</a:t>
            </a:r>
          </a:p>
          <a:p>
            <a:endParaRPr lang="it-IT" dirty="0"/>
          </a:p>
        </p:txBody>
      </p:sp>
      <p:pic>
        <p:nvPicPr>
          <p:cNvPr id="6" name="Picture 24" descr="scenziat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2197100"/>
            <a:ext cx="1465263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5" descr="nerd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4535488"/>
            <a:ext cx="835025" cy="14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6" descr="nerd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3956050"/>
            <a:ext cx="1779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7" descr="nonnina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752725"/>
            <a:ext cx="1411287" cy="14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24131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611560" y="5818038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/>
              <a:t>FINE DELLE TRASMISSIONI</a:t>
            </a:r>
            <a:endParaRPr lang="en-US" sz="54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4" y="404664"/>
            <a:ext cx="7558411" cy="538159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635896" y="4509120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bg1"/>
                </a:solidFill>
              </a:rPr>
              <a:t>ARI - ROMA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84334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Demodulazione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55576" y="1340768"/>
            <a:ext cx="8077200" cy="5256584"/>
          </a:xfr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Per la ricezione del segnale DVB-T è necessario un apposito apparecchio (decoder) in grado di svolgere le operazioni inverse rispetto alla fase trasmissiva.</a:t>
            </a:r>
            <a:endParaRPr lang="it-IT" dirty="0"/>
          </a:p>
          <a:p>
            <a:pPr lvl="1"/>
            <a:r>
              <a:rPr lang="it-IT" b="1" dirty="0" smtClean="0"/>
              <a:t>Front-End RF:</a:t>
            </a:r>
            <a:r>
              <a:rPr lang="it-IT" dirty="0" smtClean="0"/>
              <a:t> il segnale viene portato in banda base tramite conversione diretta e successivamente trasformato in digitale tramite un ADC.</a:t>
            </a:r>
          </a:p>
          <a:p>
            <a:pPr lvl="1"/>
            <a:r>
              <a:rPr lang="it-IT" b="1" dirty="0" smtClean="0"/>
              <a:t>Identificazione tempo-frequenza:</a:t>
            </a:r>
            <a:r>
              <a:rPr lang="it-IT" dirty="0"/>
              <a:t> </a:t>
            </a:r>
            <a:r>
              <a:rPr lang="it-IT" dirty="0" smtClean="0"/>
              <a:t>Si identificano i punti di riferimento per la sincronizzazione.</a:t>
            </a:r>
            <a:endParaRPr lang="it-IT" dirty="0"/>
          </a:p>
          <a:p>
            <a:pPr lvl="1"/>
            <a:r>
              <a:rPr lang="it-IT" b="1" dirty="0"/>
              <a:t>Rimozione intervallo di guardia:</a:t>
            </a:r>
            <a:r>
              <a:rPr lang="it-IT" dirty="0"/>
              <a:t> si elimina il prefisso ciclico.</a:t>
            </a:r>
          </a:p>
          <a:p>
            <a:pPr lvl="1"/>
            <a:r>
              <a:rPr lang="it-IT" b="1" dirty="0"/>
              <a:t>Demodulazione OFDM</a:t>
            </a:r>
            <a:endParaRPr lang="it-IT" dirty="0"/>
          </a:p>
          <a:p>
            <a:pPr lvl="1"/>
            <a:r>
              <a:rPr lang="it-IT" b="1" dirty="0"/>
              <a:t>Equalizzazione in frequenza:</a:t>
            </a:r>
            <a:r>
              <a:rPr lang="it-IT" dirty="0"/>
              <a:t> con l'utilizzo dei segnali pilota si </a:t>
            </a:r>
            <a:r>
              <a:rPr lang="it-IT" i="1" dirty="0"/>
              <a:t>equalizza</a:t>
            </a:r>
            <a:r>
              <a:rPr lang="it-IT" dirty="0"/>
              <a:t> il segnale ricevuto.</a:t>
            </a:r>
          </a:p>
          <a:p>
            <a:pPr lvl="1"/>
            <a:r>
              <a:rPr lang="it-IT" b="1" dirty="0" err="1"/>
              <a:t>Demappatura</a:t>
            </a:r>
            <a:endParaRPr lang="it-IT" dirty="0"/>
          </a:p>
          <a:p>
            <a:pPr lvl="1"/>
            <a:r>
              <a:rPr lang="it-IT" b="1" dirty="0" err="1"/>
              <a:t>Deinterleaving</a:t>
            </a:r>
            <a:r>
              <a:rPr lang="it-IT" b="1" dirty="0"/>
              <a:t> interno</a:t>
            </a:r>
            <a:endParaRPr lang="it-IT" dirty="0"/>
          </a:p>
          <a:p>
            <a:pPr lvl="1"/>
            <a:r>
              <a:rPr lang="it-IT" b="1" dirty="0"/>
              <a:t>Decodifica interna:</a:t>
            </a:r>
            <a:r>
              <a:rPr lang="it-IT" dirty="0"/>
              <a:t> </a:t>
            </a:r>
            <a:r>
              <a:rPr lang="it-IT" dirty="0" smtClean="0"/>
              <a:t>algoritmo di </a:t>
            </a:r>
            <a:r>
              <a:rPr lang="it-IT" dirty="0" err="1" smtClean="0"/>
              <a:t>Viterbi</a:t>
            </a:r>
            <a:r>
              <a:rPr lang="it-IT" dirty="0" smtClean="0"/>
              <a:t> per la decodifica interna</a:t>
            </a:r>
            <a:endParaRPr lang="it-IT" dirty="0"/>
          </a:p>
          <a:p>
            <a:pPr lvl="1"/>
            <a:r>
              <a:rPr lang="it-IT" b="1" dirty="0" err="1"/>
              <a:t>Deinterleaving</a:t>
            </a:r>
            <a:r>
              <a:rPr lang="it-IT" b="1" dirty="0"/>
              <a:t> esterno</a:t>
            </a:r>
            <a:endParaRPr lang="it-IT" dirty="0"/>
          </a:p>
          <a:p>
            <a:pPr lvl="1"/>
            <a:r>
              <a:rPr lang="it-IT" b="1" dirty="0"/>
              <a:t>Decodifica esterna</a:t>
            </a:r>
            <a:endParaRPr lang="it-IT" dirty="0"/>
          </a:p>
          <a:p>
            <a:pPr lvl="1"/>
            <a:r>
              <a:rPr lang="it-IT" b="1" dirty="0"/>
              <a:t>Riadattamento di MUX</a:t>
            </a:r>
            <a:endParaRPr lang="it-IT" dirty="0"/>
          </a:p>
          <a:p>
            <a:pPr lvl="1"/>
            <a:r>
              <a:rPr lang="it-IT" b="1" dirty="0" err="1"/>
              <a:t>Demultiplazione</a:t>
            </a:r>
            <a:r>
              <a:rPr lang="it-IT" b="1" dirty="0"/>
              <a:t> MPEG-2 e decodifica di </a:t>
            </a:r>
            <a:r>
              <a:rPr lang="it-IT" b="1" dirty="0" smtClean="0"/>
              <a:t>sorgente</a:t>
            </a:r>
          </a:p>
          <a:p>
            <a:pPr lvl="1"/>
            <a:r>
              <a:rPr lang="it-IT" b="1" dirty="0" smtClean="0"/>
              <a:t>Presentazione</a:t>
            </a:r>
            <a:endParaRPr lang="it-IT" dirty="0"/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34744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Rete SFN (1/4)</a:t>
            </a:r>
            <a:endParaRPr lang="it-IT" dirty="0"/>
          </a:p>
        </p:txBody>
      </p:sp>
      <p:pic>
        <p:nvPicPr>
          <p:cNvPr id="6" name="Picture 31" descr="antenna (2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49" y="1703389"/>
            <a:ext cx="1652587" cy="2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4"/>
          <p:cNvSpPr txBox="1">
            <a:spLocks noChangeArrowheads="1"/>
          </p:cNvSpPr>
          <p:nvPr/>
        </p:nvSpPr>
        <p:spPr bwMode="auto">
          <a:xfrm>
            <a:off x="7058024" y="1303339"/>
            <a:ext cx="1598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66"/>
                </a:solidFill>
              </a:rPr>
              <a:t>DIFFUSIONE</a:t>
            </a:r>
          </a:p>
        </p:txBody>
      </p:sp>
      <p:pic>
        <p:nvPicPr>
          <p:cNvPr id="8" name="Picture 45" descr="antenna (2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1" y="1933576"/>
            <a:ext cx="1652588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6" descr="antenna (2)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4" y="4352926"/>
            <a:ext cx="1652587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725486" y="1458914"/>
            <a:ext cx="1598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66"/>
                </a:solidFill>
              </a:rPr>
              <a:t>DIFFUSIONE</a:t>
            </a: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4797424" y="6089651"/>
            <a:ext cx="159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66"/>
                </a:solidFill>
              </a:rPr>
              <a:t>DIFFUSIONE</a:t>
            </a:r>
          </a:p>
        </p:txBody>
      </p:sp>
      <p:sp>
        <p:nvSpPr>
          <p:cNvPr id="12" name="Freeform 51"/>
          <p:cNvSpPr>
            <a:spLocks/>
          </p:cNvSpPr>
          <p:nvPr/>
        </p:nvSpPr>
        <p:spPr bwMode="auto">
          <a:xfrm>
            <a:off x="3498849" y="2132014"/>
            <a:ext cx="2189162" cy="2627312"/>
          </a:xfrm>
          <a:custGeom>
            <a:avLst/>
            <a:gdLst>
              <a:gd name="T0" fmla="*/ 162 w 1194"/>
              <a:gd name="T1" fmla="*/ 1427 h 1531"/>
              <a:gd name="T2" fmla="*/ 140 w 1194"/>
              <a:gd name="T3" fmla="*/ 1395 h 1531"/>
              <a:gd name="T4" fmla="*/ 129 w 1194"/>
              <a:gd name="T5" fmla="*/ 1379 h 1531"/>
              <a:gd name="T6" fmla="*/ 151 w 1194"/>
              <a:gd name="T7" fmla="*/ 1156 h 1531"/>
              <a:gd name="T8" fmla="*/ 129 w 1194"/>
              <a:gd name="T9" fmla="*/ 1053 h 1531"/>
              <a:gd name="T10" fmla="*/ 102 w 1194"/>
              <a:gd name="T11" fmla="*/ 1004 h 1531"/>
              <a:gd name="T12" fmla="*/ 42 w 1194"/>
              <a:gd name="T13" fmla="*/ 917 h 1531"/>
              <a:gd name="T14" fmla="*/ 4 w 1194"/>
              <a:gd name="T15" fmla="*/ 770 h 1531"/>
              <a:gd name="T16" fmla="*/ 26 w 1194"/>
              <a:gd name="T17" fmla="*/ 650 h 1531"/>
              <a:gd name="T18" fmla="*/ 69 w 1194"/>
              <a:gd name="T19" fmla="*/ 563 h 1531"/>
              <a:gd name="T20" fmla="*/ 91 w 1194"/>
              <a:gd name="T21" fmla="*/ 531 h 1531"/>
              <a:gd name="T22" fmla="*/ 102 w 1194"/>
              <a:gd name="T23" fmla="*/ 515 h 1531"/>
              <a:gd name="T24" fmla="*/ 129 w 1194"/>
              <a:gd name="T25" fmla="*/ 281 h 1531"/>
              <a:gd name="T26" fmla="*/ 281 w 1194"/>
              <a:gd name="T27" fmla="*/ 74 h 1531"/>
              <a:gd name="T28" fmla="*/ 374 w 1194"/>
              <a:gd name="T29" fmla="*/ 4 h 1531"/>
              <a:gd name="T30" fmla="*/ 553 w 1194"/>
              <a:gd name="T31" fmla="*/ 20 h 1531"/>
              <a:gd name="T32" fmla="*/ 591 w 1194"/>
              <a:gd name="T33" fmla="*/ 85 h 1531"/>
              <a:gd name="T34" fmla="*/ 868 w 1194"/>
              <a:gd name="T35" fmla="*/ 150 h 1531"/>
              <a:gd name="T36" fmla="*/ 972 w 1194"/>
              <a:gd name="T37" fmla="*/ 183 h 1531"/>
              <a:gd name="T38" fmla="*/ 1010 w 1194"/>
              <a:gd name="T39" fmla="*/ 221 h 1531"/>
              <a:gd name="T40" fmla="*/ 1020 w 1194"/>
              <a:gd name="T41" fmla="*/ 400 h 1531"/>
              <a:gd name="T42" fmla="*/ 1069 w 1194"/>
              <a:gd name="T43" fmla="*/ 466 h 1531"/>
              <a:gd name="T44" fmla="*/ 1091 w 1194"/>
              <a:gd name="T45" fmla="*/ 498 h 1531"/>
              <a:gd name="T46" fmla="*/ 1102 w 1194"/>
              <a:gd name="T47" fmla="*/ 515 h 1531"/>
              <a:gd name="T48" fmla="*/ 1113 w 1194"/>
              <a:gd name="T49" fmla="*/ 618 h 1531"/>
              <a:gd name="T50" fmla="*/ 1135 w 1194"/>
              <a:gd name="T51" fmla="*/ 667 h 1531"/>
              <a:gd name="T52" fmla="*/ 1173 w 1194"/>
              <a:gd name="T53" fmla="*/ 759 h 1531"/>
              <a:gd name="T54" fmla="*/ 1140 w 1194"/>
              <a:gd name="T55" fmla="*/ 1004 h 1531"/>
              <a:gd name="T56" fmla="*/ 1107 w 1194"/>
              <a:gd name="T57" fmla="*/ 1286 h 1531"/>
              <a:gd name="T58" fmla="*/ 1048 w 1194"/>
              <a:gd name="T59" fmla="*/ 1400 h 1531"/>
              <a:gd name="T60" fmla="*/ 1031 w 1194"/>
              <a:gd name="T61" fmla="*/ 1449 h 1531"/>
              <a:gd name="T62" fmla="*/ 1020 w 1194"/>
              <a:gd name="T63" fmla="*/ 1509 h 1531"/>
              <a:gd name="T64" fmla="*/ 988 w 1194"/>
              <a:gd name="T65" fmla="*/ 1525 h 1531"/>
              <a:gd name="T66" fmla="*/ 972 w 1194"/>
              <a:gd name="T6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4" h="1531">
                <a:moveTo>
                  <a:pt x="162" y="1427"/>
                </a:moveTo>
                <a:cubicBezTo>
                  <a:pt x="155" y="1416"/>
                  <a:pt x="147" y="1406"/>
                  <a:pt x="140" y="1395"/>
                </a:cubicBezTo>
                <a:cubicBezTo>
                  <a:pt x="136" y="1390"/>
                  <a:pt x="129" y="1379"/>
                  <a:pt x="129" y="1379"/>
                </a:cubicBezTo>
                <a:cubicBezTo>
                  <a:pt x="106" y="1301"/>
                  <a:pt x="128" y="1230"/>
                  <a:pt x="151" y="1156"/>
                </a:cubicBezTo>
                <a:cubicBezTo>
                  <a:pt x="147" y="1103"/>
                  <a:pt x="154" y="1089"/>
                  <a:pt x="129" y="1053"/>
                </a:cubicBezTo>
                <a:cubicBezTo>
                  <a:pt x="123" y="1028"/>
                  <a:pt x="124" y="1018"/>
                  <a:pt x="102" y="1004"/>
                </a:cubicBezTo>
                <a:cubicBezTo>
                  <a:pt x="83" y="976"/>
                  <a:pt x="54" y="949"/>
                  <a:pt x="42" y="917"/>
                </a:cubicBezTo>
                <a:cubicBezTo>
                  <a:pt x="25" y="871"/>
                  <a:pt x="13" y="818"/>
                  <a:pt x="4" y="770"/>
                </a:cubicBezTo>
                <a:cubicBezTo>
                  <a:pt x="8" y="711"/>
                  <a:pt x="0" y="691"/>
                  <a:pt x="26" y="650"/>
                </a:cubicBezTo>
                <a:cubicBezTo>
                  <a:pt x="39" y="609"/>
                  <a:pt x="42" y="597"/>
                  <a:pt x="69" y="563"/>
                </a:cubicBezTo>
                <a:cubicBezTo>
                  <a:pt x="77" y="553"/>
                  <a:pt x="84" y="542"/>
                  <a:pt x="91" y="531"/>
                </a:cubicBezTo>
                <a:cubicBezTo>
                  <a:pt x="95" y="526"/>
                  <a:pt x="102" y="515"/>
                  <a:pt x="102" y="515"/>
                </a:cubicBezTo>
                <a:cubicBezTo>
                  <a:pt x="112" y="439"/>
                  <a:pt x="108" y="356"/>
                  <a:pt x="129" y="281"/>
                </a:cubicBezTo>
                <a:cubicBezTo>
                  <a:pt x="151" y="203"/>
                  <a:pt x="215" y="119"/>
                  <a:pt x="281" y="74"/>
                </a:cubicBezTo>
                <a:cubicBezTo>
                  <a:pt x="302" y="44"/>
                  <a:pt x="339" y="14"/>
                  <a:pt x="374" y="4"/>
                </a:cubicBezTo>
                <a:cubicBezTo>
                  <a:pt x="463" y="7"/>
                  <a:pt x="488" y="0"/>
                  <a:pt x="553" y="20"/>
                </a:cubicBezTo>
                <a:cubicBezTo>
                  <a:pt x="582" y="40"/>
                  <a:pt x="576" y="57"/>
                  <a:pt x="591" y="85"/>
                </a:cubicBezTo>
                <a:cubicBezTo>
                  <a:pt x="636" y="166"/>
                  <a:pt x="812" y="148"/>
                  <a:pt x="868" y="150"/>
                </a:cubicBezTo>
                <a:cubicBezTo>
                  <a:pt x="903" y="162"/>
                  <a:pt x="937" y="173"/>
                  <a:pt x="972" y="183"/>
                </a:cubicBezTo>
                <a:cubicBezTo>
                  <a:pt x="1009" y="208"/>
                  <a:pt x="999" y="193"/>
                  <a:pt x="1010" y="221"/>
                </a:cubicBezTo>
                <a:cubicBezTo>
                  <a:pt x="1012" y="281"/>
                  <a:pt x="993" y="347"/>
                  <a:pt x="1020" y="400"/>
                </a:cubicBezTo>
                <a:cubicBezTo>
                  <a:pt x="1033" y="427"/>
                  <a:pt x="1052" y="444"/>
                  <a:pt x="1069" y="466"/>
                </a:cubicBezTo>
                <a:cubicBezTo>
                  <a:pt x="1077" y="476"/>
                  <a:pt x="1084" y="487"/>
                  <a:pt x="1091" y="498"/>
                </a:cubicBezTo>
                <a:cubicBezTo>
                  <a:pt x="1095" y="504"/>
                  <a:pt x="1102" y="515"/>
                  <a:pt x="1102" y="515"/>
                </a:cubicBezTo>
                <a:cubicBezTo>
                  <a:pt x="1115" y="568"/>
                  <a:pt x="1101" y="507"/>
                  <a:pt x="1113" y="618"/>
                </a:cubicBezTo>
                <a:cubicBezTo>
                  <a:pt x="1116" y="650"/>
                  <a:pt x="1120" y="634"/>
                  <a:pt x="1135" y="667"/>
                </a:cubicBezTo>
                <a:cubicBezTo>
                  <a:pt x="1149" y="696"/>
                  <a:pt x="1155" y="732"/>
                  <a:pt x="1173" y="759"/>
                </a:cubicBezTo>
                <a:cubicBezTo>
                  <a:pt x="1194" y="827"/>
                  <a:pt x="1167" y="935"/>
                  <a:pt x="1140" y="1004"/>
                </a:cubicBezTo>
                <a:cubicBezTo>
                  <a:pt x="1123" y="1094"/>
                  <a:pt x="1162" y="1207"/>
                  <a:pt x="1107" y="1286"/>
                </a:cubicBezTo>
                <a:cubicBezTo>
                  <a:pt x="1094" y="1329"/>
                  <a:pt x="1067" y="1360"/>
                  <a:pt x="1048" y="1400"/>
                </a:cubicBezTo>
                <a:cubicBezTo>
                  <a:pt x="1041" y="1415"/>
                  <a:pt x="1037" y="1433"/>
                  <a:pt x="1031" y="1449"/>
                </a:cubicBezTo>
                <a:cubicBezTo>
                  <a:pt x="1031" y="1450"/>
                  <a:pt x="1029" y="1498"/>
                  <a:pt x="1020" y="1509"/>
                </a:cubicBezTo>
                <a:cubicBezTo>
                  <a:pt x="1011" y="1520"/>
                  <a:pt x="1000" y="1521"/>
                  <a:pt x="988" y="1525"/>
                </a:cubicBezTo>
                <a:cubicBezTo>
                  <a:pt x="983" y="1527"/>
                  <a:pt x="972" y="1531"/>
                  <a:pt x="972" y="1531"/>
                </a:cubicBezTo>
              </a:path>
            </a:pathLst>
          </a:cu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52"/>
          <p:cNvSpPr>
            <a:spLocks/>
          </p:cNvSpPr>
          <p:nvPr/>
        </p:nvSpPr>
        <p:spPr bwMode="auto">
          <a:xfrm rot="16200000">
            <a:off x="4645818" y="1354932"/>
            <a:ext cx="2189162" cy="2886075"/>
          </a:xfrm>
          <a:custGeom>
            <a:avLst/>
            <a:gdLst>
              <a:gd name="T0" fmla="*/ 162 w 1194"/>
              <a:gd name="T1" fmla="*/ 1427 h 1531"/>
              <a:gd name="T2" fmla="*/ 140 w 1194"/>
              <a:gd name="T3" fmla="*/ 1395 h 1531"/>
              <a:gd name="T4" fmla="*/ 129 w 1194"/>
              <a:gd name="T5" fmla="*/ 1379 h 1531"/>
              <a:gd name="T6" fmla="*/ 151 w 1194"/>
              <a:gd name="T7" fmla="*/ 1156 h 1531"/>
              <a:gd name="T8" fmla="*/ 129 w 1194"/>
              <a:gd name="T9" fmla="*/ 1053 h 1531"/>
              <a:gd name="T10" fmla="*/ 102 w 1194"/>
              <a:gd name="T11" fmla="*/ 1004 h 1531"/>
              <a:gd name="T12" fmla="*/ 42 w 1194"/>
              <a:gd name="T13" fmla="*/ 917 h 1531"/>
              <a:gd name="T14" fmla="*/ 4 w 1194"/>
              <a:gd name="T15" fmla="*/ 770 h 1531"/>
              <a:gd name="T16" fmla="*/ 26 w 1194"/>
              <a:gd name="T17" fmla="*/ 650 h 1531"/>
              <a:gd name="T18" fmla="*/ 69 w 1194"/>
              <a:gd name="T19" fmla="*/ 563 h 1531"/>
              <a:gd name="T20" fmla="*/ 91 w 1194"/>
              <a:gd name="T21" fmla="*/ 531 h 1531"/>
              <a:gd name="T22" fmla="*/ 102 w 1194"/>
              <a:gd name="T23" fmla="*/ 515 h 1531"/>
              <a:gd name="T24" fmla="*/ 129 w 1194"/>
              <a:gd name="T25" fmla="*/ 281 h 1531"/>
              <a:gd name="T26" fmla="*/ 281 w 1194"/>
              <a:gd name="T27" fmla="*/ 74 h 1531"/>
              <a:gd name="T28" fmla="*/ 374 w 1194"/>
              <a:gd name="T29" fmla="*/ 4 h 1531"/>
              <a:gd name="T30" fmla="*/ 553 w 1194"/>
              <a:gd name="T31" fmla="*/ 20 h 1531"/>
              <a:gd name="T32" fmla="*/ 591 w 1194"/>
              <a:gd name="T33" fmla="*/ 85 h 1531"/>
              <a:gd name="T34" fmla="*/ 868 w 1194"/>
              <a:gd name="T35" fmla="*/ 150 h 1531"/>
              <a:gd name="T36" fmla="*/ 972 w 1194"/>
              <a:gd name="T37" fmla="*/ 183 h 1531"/>
              <a:gd name="T38" fmla="*/ 1010 w 1194"/>
              <a:gd name="T39" fmla="*/ 221 h 1531"/>
              <a:gd name="T40" fmla="*/ 1020 w 1194"/>
              <a:gd name="T41" fmla="*/ 400 h 1531"/>
              <a:gd name="T42" fmla="*/ 1069 w 1194"/>
              <a:gd name="T43" fmla="*/ 466 h 1531"/>
              <a:gd name="T44" fmla="*/ 1091 w 1194"/>
              <a:gd name="T45" fmla="*/ 498 h 1531"/>
              <a:gd name="T46" fmla="*/ 1102 w 1194"/>
              <a:gd name="T47" fmla="*/ 515 h 1531"/>
              <a:gd name="T48" fmla="*/ 1113 w 1194"/>
              <a:gd name="T49" fmla="*/ 618 h 1531"/>
              <a:gd name="T50" fmla="*/ 1135 w 1194"/>
              <a:gd name="T51" fmla="*/ 667 h 1531"/>
              <a:gd name="T52" fmla="*/ 1173 w 1194"/>
              <a:gd name="T53" fmla="*/ 759 h 1531"/>
              <a:gd name="T54" fmla="*/ 1140 w 1194"/>
              <a:gd name="T55" fmla="*/ 1004 h 1531"/>
              <a:gd name="T56" fmla="*/ 1107 w 1194"/>
              <a:gd name="T57" fmla="*/ 1286 h 1531"/>
              <a:gd name="T58" fmla="*/ 1048 w 1194"/>
              <a:gd name="T59" fmla="*/ 1400 h 1531"/>
              <a:gd name="T60" fmla="*/ 1031 w 1194"/>
              <a:gd name="T61" fmla="*/ 1449 h 1531"/>
              <a:gd name="T62" fmla="*/ 1020 w 1194"/>
              <a:gd name="T63" fmla="*/ 1509 h 1531"/>
              <a:gd name="T64" fmla="*/ 988 w 1194"/>
              <a:gd name="T65" fmla="*/ 1525 h 1531"/>
              <a:gd name="T66" fmla="*/ 972 w 1194"/>
              <a:gd name="T6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4" h="1531">
                <a:moveTo>
                  <a:pt x="162" y="1427"/>
                </a:moveTo>
                <a:cubicBezTo>
                  <a:pt x="155" y="1416"/>
                  <a:pt x="147" y="1406"/>
                  <a:pt x="140" y="1395"/>
                </a:cubicBezTo>
                <a:cubicBezTo>
                  <a:pt x="136" y="1390"/>
                  <a:pt x="129" y="1379"/>
                  <a:pt x="129" y="1379"/>
                </a:cubicBezTo>
                <a:cubicBezTo>
                  <a:pt x="106" y="1301"/>
                  <a:pt x="128" y="1230"/>
                  <a:pt x="151" y="1156"/>
                </a:cubicBezTo>
                <a:cubicBezTo>
                  <a:pt x="147" y="1103"/>
                  <a:pt x="154" y="1089"/>
                  <a:pt x="129" y="1053"/>
                </a:cubicBezTo>
                <a:cubicBezTo>
                  <a:pt x="123" y="1028"/>
                  <a:pt x="124" y="1018"/>
                  <a:pt x="102" y="1004"/>
                </a:cubicBezTo>
                <a:cubicBezTo>
                  <a:pt x="83" y="976"/>
                  <a:pt x="54" y="949"/>
                  <a:pt x="42" y="917"/>
                </a:cubicBezTo>
                <a:cubicBezTo>
                  <a:pt x="25" y="871"/>
                  <a:pt x="13" y="818"/>
                  <a:pt x="4" y="770"/>
                </a:cubicBezTo>
                <a:cubicBezTo>
                  <a:pt x="8" y="711"/>
                  <a:pt x="0" y="691"/>
                  <a:pt x="26" y="650"/>
                </a:cubicBezTo>
                <a:cubicBezTo>
                  <a:pt x="39" y="609"/>
                  <a:pt x="42" y="597"/>
                  <a:pt x="69" y="563"/>
                </a:cubicBezTo>
                <a:cubicBezTo>
                  <a:pt x="77" y="553"/>
                  <a:pt x="84" y="542"/>
                  <a:pt x="91" y="531"/>
                </a:cubicBezTo>
                <a:cubicBezTo>
                  <a:pt x="95" y="526"/>
                  <a:pt x="102" y="515"/>
                  <a:pt x="102" y="515"/>
                </a:cubicBezTo>
                <a:cubicBezTo>
                  <a:pt x="112" y="439"/>
                  <a:pt x="108" y="356"/>
                  <a:pt x="129" y="281"/>
                </a:cubicBezTo>
                <a:cubicBezTo>
                  <a:pt x="151" y="203"/>
                  <a:pt x="215" y="119"/>
                  <a:pt x="281" y="74"/>
                </a:cubicBezTo>
                <a:cubicBezTo>
                  <a:pt x="302" y="44"/>
                  <a:pt x="339" y="14"/>
                  <a:pt x="374" y="4"/>
                </a:cubicBezTo>
                <a:cubicBezTo>
                  <a:pt x="463" y="7"/>
                  <a:pt x="488" y="0"/>
                  <a:pt x="553" y="20"/>
                </a:cubicBezTo>
                <a:cubicBezTo>
                  <a:pt x="582" y="40"/>
                  <a:pt x="576" y="57"/>
                  <a:pt x="591" y="85"/>
                </a:cubicBezTo>
                <a:cubicBezTo>
                  <a:pt x="636" y="166"/>
                  <a:pt x="812" y="148"/>
                  <a:pt x="868" y="150"/>
                </a:cubicBezTo>
                <a:cubicBezTo>
                  <a:pt x="903" y="162"/>
                  <a:pt x="937" y="173"/>
                  <a:pt x="972" y="183"/>
                </a:cubicBezTo>
                <a:cubicBezTo>
                  <a:pt x="1009" y="208"/>
                  <a:pt x="999" y="193"/>
                  <a:pt x="1010" y="221"/>
                </a:cubicBezTo>
                <a:cubicBezTo>
                  <a:pt x="1012" y="281"/>
                  <a:pt x="993" y="347"/>
                  <a:pt x="1020" y="400"/>
                </a:cubicBezTo>
                <a:cubicBezTo>
                  <a:pt x="1033" y="427"/>
                  <a:pt x="1052" y="444"/>
                  <a:pt x="1069" y="466"/>
                </a:cubicBezTo>
                <a:cubicBezTo>
                  <a:pt x="1077" y="476"/>
                  <a:pt x="1084" y="487"/>
                  <a:pt x="1091" y="498"/>
                </a:cubicBezTo>
                <a:cubicBezTo>
                  <a:pt x="1095" y="504"/>
                  <a:pt x="1102" y="515"/>
                  <a:pt x="1102" y="515"/>
                </a:cubicBezTo>
                <a:cubicBezTo>
                  <a:pt x="1115" y="568"/>
                  <a:pt x="1101" y="507"/>
                  <a:pt x="1113" y="618"/>
                </a:cubicBezTo>
                <a:cubicBezTo>
                  <a:pt x="1116" y="650"/>
                  <a:pt x="1120" y="634"/>
                  <a:pt x="1135" y="667"/>
                </a:cubicBezTo>
                <a:cubicBezTo>
                  <a:pt x="1149" y="696"/>
                  <a:pt x="1155" y="732"/>
                  <a:pt x="1173" y="759"/>
                </a:cubicBezTo>
                <a:cubicBezTo>
                  <a:pt x="1194" y="827"/>
                  <a:pt x="1167" y="935"/>
                  <a:pt x="1140" y="1004"/>
                </a:cubicBezTo>
                <a:cubicBezTo>
                  <a:pt x="1123" y="1094"/>
                  <a:pt x="1162" y="1207"/>
                  <a:pt x="1107" y="1286"/>
                </a:cubicBezTo>
                <a:cubicBezTo>
                  <a:pt x="1094" y="1329"/>
                  <a:pt x="1067" y="1360"/>
                  <a:pt x="1048" y="1400"/>
                </a:cubicBezTo>
                <a:cubicBezTo>
                  <a:pt x="1041" y="1415"/>
                  <a:pt x="1037" y="1433"/>
                  <a:pt x="1031" y="1449"/>
                </a:cubicBezTo>
                <a:cubicBezTo>
                  <a:pt x="1031" y="1450"/>
                  <a:pt x="1029" y="1498"/>
                  <a:pt x="1020" y="1509"/>
                </a:cubicBezTo>
                <a:cubicBezTo>
                  <a:pt x="1011" y="1520"/>
                  <a:pt x="1000" y="1521"/>
                  <a:pt x="988" y="1525"/>
                </a:cubicBezTo>
                <a:cubicBezTo>
                  <a:pt x="983" y="1527"/>
                  <a:pt x="972" y="1531"/>
                  <a:pt x="972" y="1531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53"/>
          <p:cNvSpPr>
            <a:spLocks/>
          </p:cNvSpPr>
          <p:nvPr/>
        </p:nvSpPr>
        <p:spPr bwMode="auto">
          <a:xfrm rot="5400000">
            <a:off x="2774156" y="1167607"/>
            <a:ext cx="2189162" cy="2886075"/>
          </a:xfrm>
          <a:custGeom>
            <a:avLst/>
            <a:gdLst>
              <a:gd name="T0" fmla="*/ 162 w 1194"/>
              <a:gd name="T1" fmla="*/ 1427 h 1531"/>
              <a:gd name="T2" fmla="*/ 140 w 1194"/>
              <a:gd name="T3" fmla="*/ 1395 h 1531"/>
              <a:gd name="T4" fmla="*/ 129 w 1194"/>
              <a:gd name="T5" fmla="*/ 1379 h 1531"/>
              <a:gd name="T6" fmla="*/ 151 w 1194"/>
              <a:gd name="T7" fmla="*/ 1156 h 1531"/>
              <a:gd name="T8" fmla="*/ 129 w 1194"/>
              <a:gd name="T9" fmla="*/ 1053 h 1531"/>
              <a:gd name="T10" fmla="*/ 102 w 1194"/>
              <a:gd name="T11" fmla="*/ 1004 h 1531"/>
              <a:gd name="T12" fmla="*/ 42 w 1194"/>
              <a:gd name="T13" fmla="*/ 917 h 1531"/>
              <a:gd name="T14" fmla="*/ 4 w 1194"/>
              <a:gd name="T15" fmla="*/ 770 h 1531"/>
              <a:gd name="T16" fmla="*/ 26 w 1194"/>
              <a:gd name="T17" fmla="*/ 650 h 1531"/>
              <a:gd name="T18" fmla="*/ 69 w 1194"/>
              <a:gd name="T19" fmla="*/ 563 h 1531"/>
              <a:gd name="T20" fmla="*/ 91 w 1194"/>
              <a:gd name="T21" fmla="*/ 531 h 1531"/>
              <a:gd name="T22" fmla="*/ 102 w 1194"/>
              <a:gd name="T23" fmla="*/ 515 h 1531"/>
              <a:gd name="T24" fmla="*/ 129 w 1194"/>
              <a:gd name="T25" fmla="*/ 281 h 1531"/>
              <a:gd name="T26" fmla="*/ 281 w 1194"/>
              <a:gd name="T27" fmla="*/ 74 h 1531"/>
              <a:gd name="T28" fmla="*/ 374 w 1194"/>
              <a:gd name="T29" fmla="*/ 4 h 1531"/>
              <a:gd name="T30" fmla="*/ 553 w 1194"/>
              <a:gd name="T31" fmla="*/ 20 h 1531"/>
              <a:gd name="T32" fmla="*/ 591 w 1194"/>
              <a:gd name="T33" fmla="*/ 85 h 1531"/>
              <a:gd name="T34" fmla="*/ 868 w 1194"/>
              <a:gd name="T35" fmla="*/ 150 h 1531"/>
              <a:gd name="T36" fmla="*/ 972 w 1194"/>
              <a:gd name="T37" fmla="*/ 183 h 1531"/>
              <a:gd name="T38" fmla="*/ 1010 w 1194"/>
              <a:gd name="T39" fmla="*/ 221 h 1531"/>
              <a:gd name="T40" fmla="*/ 1020 w 1194"/>
              <a:gd name="T41" fmla="*/ 400 h 1531"/>
              <a:gd name="T42" fmla="*/ 1069 w 1194"/>
              <a:gd name="T43" fmla="*/ 466 h 1531"/>
              <a:gd name="T44" fmla="*/ 1091 w 1194"/>
              <a:gd name="T45" fmla="*/ 498 h 1531"/>
              <a:gd name="T46" fmla="*/ 1102 w 1194"/>
              <a:gd name="T47" fmla="*/ 515 h 1531"/>
              <a:gd name="T48" fmla="*/ 1113 w 1194"/>
              <a:gd name="T49" fmla="*/ 618 h 1531"/>
              <a:gd name="T50" fmla="*/ 1135 w 1194"/>
              <a:gd name="T51" fmla="*/ 667 h 1531"/>
              <a:gd name="T52" fmla="*/ 1173 w 1194"/>
              <a:gd name="T53" fmla="*/ 759 h 1531"/>
              <a:gd name="T54" fmla="*/ 1140 w 1194"/>
              <a:gd name="T55" fmla="*/ 1004 h 1531"/>
              <a:gd name="T56" fmla="*/ 1107 w 1194"/>
              <a:gd name="T57" fmla="*/ 1286 h 1531"/>
              <a:gd name="T58" fmla="*/ 1048 w 1194"/>
              <a:gd name="T59" fmla="*/ 1400 h 1531"/>
              <a:gd name="T60" fmla="*/ 1031 w 1194"/>
              <a:gd name="T61" fmla="*/ 1449 h 1531"/>
              <a:gd name="T62" fmla="*/ 1020 w 1194"/>
              <a:gd name="T63" fmla="*/ 1509 h 1531"/>
              <a:gd name="T64" fmla="*/ 988 w 1194"/>
              <a:gd name="T65" fmla="*/ 1525 h 1531"/>
              <a:gd name="T66" fmla="*/ 972 w 1194"/>
              <a:gd name="T6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4" h="1531">
                <a:moveTo>
                  <a:pt x="162" y="1427"/>
                </a:moveTo>
                <a:cubicBezTo>
                  <a:pt x="155" y="1416"/>
                  <a:pt x="147" y="1406"/>
                  <a:pt x="140" y="1395"/>
                </a:cubicBezTo>
                <a:cubicBezTo>
                  <a:pt x="136" y="1390"/>
                  <a:pt x="129" y="1379"/>
                  <a:pt x="129" y="1379"/>
                </a:cubicBezTo>
                <a:cubicBezTo>
                  <a:pt x="106" y="1301"/>
                  <a:pt x="128" y="1230"/>
                  <a:pt x="151" y="1156"/>
                </a:cubicBezTo>
                <a:cubicBezTo>
                  <a:pt x="147" y="1103"/>
                  <a:pt x="154" y="1089"/>
                  <a:pt x="129" y="1053"/>
                </a:cubicBezTo>
                <a:cubicBezTo>
                  <a:pt x="123" y="1028"/>
                  <a:pt x="124" y="1018"/>
                  <a:pt x="102" y="1004"/>
                </a:cubicBezTo>
                <a:cubicBezTo>
                  <a:pt x="83" y="976"/>
                  <a:pt x="54" y="949"/>
                  <a:pt x="42" y="917"/>
                </a:cubicBezTo>
                <a:cubicBezTo>
                  <a:pt x="25" y="871"/>
                  <a:pt x="13" y="818"/>
                  <a:pt x="4" y="770"/>
                </a:cubicBezTo>
                <a:cubicBezTo>
                  <a:pt x="8" y="711"/>
                  <a:pt x="0" y="691"/>
                  <a:pt x="26" y="650"/>
                </a:cubicBezTo>
                <a:cubicBezTo>
                  <a:pt x="39" y="609"/>
                  <a:pt x="42" y="597"/>
                  <a:pt x="69" y="563"/>
                </a:cubicBezTo>
                <a:cubicBezTo>
                  <a:pt x="77" y="553"/>
                  <a:pt x="84" y="542"/>
                  <a:pt x="91" y="531"/>
                </a:cubicBezTo>
                <a:cubicBezTo>
                  <a:pt x="95" y="526"/>
                  <a:pt x="102" y="515"/>
                  <a:pt x="102" y="515"/>
                </a:cubicBezTo>
                <a:cubicBezTo>
                  <a:pt x="112" y="439"/>
                  <a:pt x="108" y="356"/>
                  <a:pt x="129" y="281"/>
                </a:cubicBezTo>
                <a:cubicBezTo>
                  <a:pt x="151" y="203"/>
                  <a:pt x="215" y="119"/>
                  <a:pt x="281" y="74"/>
                </a:cubicBezTo>
                <a:cubicBezTo>
                  <a:pt x="302" y="44"/>
                  <a:pt x="339" y="14"/>
                  <a:pt x="374" y="4"/>
                </a:cubicBezTo>
                <a:cubicBezTo>
                  <a:pt x="463" y="7"/>
                  <a:pt x="488" y="0"/>
                  <a:pt x="553" y="20"/>
                </a:cubicBezTo>
                <a:cubicBezTo>
                  <a:pt x="582" y="40"/>
                  <a:pt x="576" y="57"/>
                  <a:pt x="591" y="85"/>
                </a:cubicBezTo>
                <a:cubicBezTo>
                  <a:pt x="636" y="166"/>
                  <a:pt x="812" y="148"/>
                  <a:pt x="868" y="150"/>
                </a:cubicBezTo>
                <a:cubicBezTo>
                  <a:pt x="903" y="162"/>
                  <a:pt x="937" y="173"/>
                  <a:pt x="972" y="183"/>
                </a:cubicBezTo>
                <a:cubicBezTo>
                  <a:pt x="1009" y="208"/>
                  <a:pt x="999" y="193"/>
                  <a:pt x="1010" y="221"/>
                </a:cubicBezTo>
                <a:cubicBezTo>
                  <a:pt x="1012" y="281"/>
                  <a:pt x="993" y="347"/>
                  <a:pt x="1020" y="400"/>
                </a:cubicBezTo>
                <a:cubicBezTo>
                  <a:pt x="1033" y="427"/>
                  <a:pt x="1052" y="444"/>
                  <a:pt x="1069" y="466"/>
                </a:cubicBezTo>
                <a:cubicBezTo>
                  <a:pt x="1077" y="476"/>
                  <a:pt x="1084" y="487"/>
                  <a:pt x="1091" y="498"/>
                </a:cubicBezTo>
                <a:cubicBezTo>
                  <a:pt x="1095" y="504"/>
                  <a:pt x="1102" y="515"/>
                  <a:pt x="1102" y="515"/>
                </a:cubicBezTo>
                <a:cubicBezTo>
                  <a:pt x="1115" y="568"/>
                  <a:pt x="1101" y="507"/>
                  <a:pt x="1113" y="618"/>
                </a:cubicBezTo>
                <a:cubicBezTo>
                  <a:pt x="1116" y="650"/>
                  <a:pt x="1120" y="634"/>
                  <a:pt x="1135" y="667"/>
                </a:cubicBezTo>
                <a:cubicBezTo>
                  <a:pt x="1149" y="696"/>
                  <a:pt x="1155" y="732"/>
                  <a:pt x="1173" y="759"/>
                </a:cubicBezTo>
                <a:cubicBezTo>
                  <a:pt x="1194" y="827"/>
                  <a:pt x="1167" y="935"/>
                  <a:pt x="1140" y="1004"/>
                </a:cubicBezTo>
                <a:cubicBezTo>
                  <a:pt x="1123" y="1094"/>
                  <a:pt x="1162" y="1207"/>
                  <a:pt x="1107" y="1286"/>
                </a:cubicBezTo>
                <a:cubicBezTo>
                  <a:pt x="1094" y="1329"/>
                  <a:pt x="1067" y="1360"/>
                  <a:pt x="1048" y="1400"/>
                </a:cubicBezTo>
                <a:cubicBezTo>
                  <a:pt x="1041" y="1415"/>
                  <a:pt x="1037" y="1433"/>
                  <a:pt x="1031" y="1449"/>
                </a:cubicBezTo>
                <a:cubicBezTo>
                  <a:pt x="1031" y="1450"/>
                  <a:pt x="1029" y="1498"/>
                  <a:pt x="1020" y="1509"/>
                </a:cubicBezTo>
                <a:cubicBezTo>
                  <a:pt x="1011" y="1520"/>
                  <a:pt x="1000" y="1521"/>
                  <a:pt x="988" y="1525"/>
                </a:cubicBezTo>
                <a:cubicBezTo>
                  <a:pt x="983" y="1527"/>
                  <a:pt x="972" y="1531"/>
                  <a:pt x="972" y="1531"/>
                </a:cubicBezTo>
              </a:path>
            </a:pathLst>
          </a:custGeom>
          <a:solidFill>
            <a:srgbClr val="FFFF00">
              <a:alpha val="30000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54"/>
          <p:cNvSpPr txBox="1">
            <a:spLocks noChangeArrowheads="1"/>
          </p:cNvSpPr>
          <p:nvPr/>
        </p:nvSpPr>
        <p:spPr bwMode="auto">
          <a:xfrm>
            <a:off x="6392861" y="4371976"/>
            <a:ext cx="2065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66"/>
                </a:solidFill>
              </a:rPr>
              <a:t>Area di Sovrapposizione</a:t>
            </a:r>
          </a:p>
        </p:txBody>
      </p:sp>
      <p:sp>
        <p:nvSpPr>
          <p:cNvPr id="16" name="Line 55"/>
          <p:cNvSpPr>
            <a:spLocks noChangeShapeType="1"/>
          </p:cNvSpPr>
          <p:nvPr/>
        </p:nvSpPr>
        <p:spPr bwMode="auto">
          <a:xfrm flipH="1" flipV="1">
            <a:off x="4652961" y="3481389"/>
            <a:ext cx="1604963" cy="9747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6"/>
          <p:cNvSpPr>
            <a:spLocks noChangeShapeType="1"/>
          </p:cNvSpPr>
          <p:nvPr/>
        </p:nvSpPr>
        <p:spPr bwMode="auto">
          <a:xfrm flipH="1" flipV="1">
            <a:off x="4954586" y="2524126"/>
            <a:ext cx="1293813" cy="19145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57"/>
          <p:cNvSpPr>
            <a:spLocks noChangeShapeType="1"/>
          </p:cNvSpPr>
          <p:nvPr/>
        </p:nvSpPr>
        <p:spPr bwMode="auto">
          <a:xfrm flipH="1" flipV="1">
            <a:off x="4248149" y="2628901"/>
            <a:ext cx="2009775" cy="18272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5587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Rete SFN (2/4)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920880" cy="242887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05064"/>
            <a:ext cx="7920880" cy="24288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331640" y="14127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INTERFERENZA COSTRUTTIVA</a:t>
            </a:r>
            <a:endParaRPr lang="en-US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1475656" y="4018305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INTERFERENZA DISTRUTTIVA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62533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Rete SFN (3/4)</a:t>
            </a:r>
            <a:endParaRPr lang="it-IT" dirty="0"/>
          </a:p>
        </p:txBody>
      </p:sp>
      <p:pic>
        <p:nvPicPr>
          <p:cNvPr id="19" name="Picture 16" descr="antennatv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089150"/>
            <a:ext cx="1804988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antenna (2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1370013"/>
            <a:ext cx="1652587" cy="202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7183438" y="969963"/>
            <a:ext cx="15986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66"/>
                </a:solidFill>
              </a:rPr>
              <a:t>DIFFUSIONE</a:t>
            </a:r>
          </a:p>
        </p:txBody>
      </p:sp>
      <p:pic>
        <p:nvPicPr>
          <p:cNvPr id="22" name="Picture 5" descr="antenna (2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600200"/>
            <a:ext cx="1652588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antenna (2)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019550"/>
            <a:ext cx="1652587" cy="20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850900" y="1125538"/>
            <a:ext cx="1598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66"/>
                </a:solidFill>
              </a:rPr>
              <a:t>DIFFUSIONE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922838" y="5756275"/>
            <a:ext cx="1598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66"/>
                </a:solidFill>
              </a:rPr>
              <a:t>DIFFUSIONE</a:t>
            </a:r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3624263" y="1798638"/>
            <a:ext cx="2189162" cy="2627312"/>
          </a:xfrm>
          <a:custGeom>
            <a:avLst/>
            <a:gdLst>
              <a:gd name="T0" fmla="*/ 162 w 1194"/>
              <a:gd name="T1" fmla="*/ 1427 h 1531"/>
              <a:gd name="T2" fmla="*/ 140 w 1194"/>
              <a:gd name="T3" fmla="*/ 1395 h 1531"/>
              <a:gd name="T4" fmla="*/ 129 w 1194"/>
              <a:gd name="T5" fmla="*/ 1379 h 1531"/>
              <a:gd name="T6" fmla="*/ 151 w 1194"/>
              <a:gd name="T7" fmla="*/ 1156 h 1531"/>
              <a:gd name="T8" fmla="*/ 129 w 1194"/>
              <a:gd name="T9" fmla="*/ 1053 h 1531"/>
              <a:gd name="T10" fmla="*/ 102 w 1194"/>
              <a:gd name="T11" fmla="*/ 1004 h 1531"/>
              <a:gd name="T12" fmla="*/ 42 w 1194"/>
              <a:gd name="T13" fmla="*/ 917 h 1531"/>
              <a:gd name="T14" fmla="*/ 4 w 1194"/>
              <a:gd name="T15" fmla="*/ 770 h 1531"/>
              <a:gd name="T16" fmla="*/ 26 w 1194"/>
              <a:gd name="T17" fmla="*/ 650 h 1531"/>
              <a:gd name="T18" fmla="*/ 69 w 1194"/>
              <a:gd name="T19" fmla="*/ 563 h 1531"/>
              <a:gd name="T20" fmla="*/ 91 w 1194"/>
              <a:gd name="T21" fmla="*/ 531 h 1531"/>
              <a:gd name="T22" fmla="*/ 102 w 1194"/>
              <a:gd name="T23" fmla="*/ 515 h 1531"/>
              <a:gd name="T24" fmla="*/ 129 w 1194"/>
              <a:gd name="T25" fmla="*/ 281 h 1531"/>
              <a:gd name="T26" fmla="*/ 281 w 1194"/>
              <a:gd name="T27" fmla="*/ 74 h 1531"/>
              <a:gd name="T28" fmla="*/ 374 w 1194"/>
              <a:gd name="T29" fmla="*/ 4 h 1531"/>
              <a:gd name="T30" fmla="*/ 553 w 1194"/>
              <a:gd name="T31" fmla="*/ 20 h 1531"/>
              <a:gd name="T32" fmla="*/ 591 w 1194"/>
              <a:gd name="T33" fmla="*/ 85 h 1531"/>
              <a:gd name="T34" fmla="*/ 868 w 1194"/>
              <a:gd name="T35" fmla="*/ 150 h 1531"/>
              <a:gd name="T36" fmla="*/ 972 w 1194"/>
              <a:gd name="T37" fmla="*/ 183 h 1531"/>
              <a:gd name="T38" fmla="*/ 1010 w 1194"/>
              <a:gd name="T39" fmla="*/ 221 h 1531"/>
              <a:gd name="T40" fmla="*/ 1020 w 1194"/>
              <a:gd name="T41" fmla="*/ 400 h 1531"/>
              <a:gd name="T42" fmla="*/ 1069 w 1194"/>
              <a:gd name="T43" fmla="*/ 466 h 1531"/>
              <a:gd name="T44" fmla="*/ 1091 w 1194"/>
              <a:gd name="T45" fmla="*/ 498 h 1531"/>
              <a:gd name="T46" fmla="*/ 1102 w 1194"/>
              <a:gd name="T47" fmla="*/ 515 h 1531"/>
              <a:gd name="T48" fmla="*/ 1113 w 1194"/>
              <a:gd name="T49" fmla="*/ 618 h 1531"/>
              <a:gd name="T50" fmla="*/ 1135 w 1194"/>
              <a:gd name="T51" fmla="*/ 667 h 1531"/>
              <a:gd name="T52" fmla="*/ 1173 w 1194"/>
              <a:gd name="T53" fmla="*/ 759 h 1531"/>
              <a:gd name="T54" fmla="*/ 1140 w 1194"/>
              <a:gd name="T55" fmla="*/ 1004 h 1531"/>
              <a:gd name="T56" fmla="*/ 1107 w 1194"/>
              <a:gd name="T57" fmla="*/ 1286 h 1531"/>
              <a:gd name="T58" fmla="*/ 1048 w 1194"/>
              <a:gd name="T59" fmla="*/ 1400 h 1531"/>
              <a:gd name="T60" fmla="*/ 1031 w 1194"/>
              <a:gd name="T61" fmla="*/ 1449 h 1531"/>
              <a:gd name="T62" fmla="*/ 1020 w 1194"/>
              <a:gd name="T63" fmla="*/ 1509 h 1531"/>
              <a:gd name="T64" fmla="*/ 988 w 1194"/>
              <a:gd name="T65" fmla="*/ 1525 h 1531"/>
              <a:gd name="T66" fmla="*/ 972 w 1194"/>
              <a:gd name="T6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4" h="1531">
                <a:moveTo>
                  <a:pt x="162" y="1427"/>
                </a:moveTo>
                <a:cubicBezTo>
                  <a:pt x="155" y="1416"/>
                  <a:pt x="147" y="1406"/>
                  <a:pt x="140" y="1395"/>
                </a:cubicBezTo>
                <a:cubicBezTo>
                  <a:pt x="136" y="1390"/>
                  <a:pt x="129" y="1379"/>
                  <a:pt x="129" y="1379"/>
                </a:cubicBezTo>
                <a:cubicBezTo>
                  <a:pt x="106" y="1301"/>
                  <a:pt x="128" y="1230"/>
                  <a:pt x="151" y="1156"/>
                </a:cubicBezTo>
                <a:cubicBezTo>
                  <a:pt x="147" y="1103"/>
                  <a:pt x="154" y="1089"/>
                  <a:pt x="129" y="1053"/>
                </a:cubicBezTo>
                <a:cubicBezTo>
                  <a:pt x="123" y="1028"/>
                  <a:pt x="124" y="1018"/>
                  <a:pt x="102" y="1004"/>
                </a:cubicBezTo>
                <a:cubicBezTo>
                  <a:pt x="83" y="976"/>
                  <a:pt x="54" y="949"/>
                  <a:pt x="42" y="917"/>
                </a:cubicBezTo>
                <a:cubicBezTo>
                  <a:pt x="25" y="871"/>
                  <a:pt x="13" y="818"/>
                  <a:pt x="4" y="770"/>
                </a:cubicBezTo>
                <a:cubicBezTo>
                  <a:pt x="8" y="711"/>
                  <a:pt x="0" y="691"/>
                  <a:pt x="26" y="650"/>
                </a:cubicBezTo>
                <a:cubicBezTo>
                  <a:pt x="39" y="609"/>
                  <a:pt x="42" y="597"/>
                  <a:pt x="69" y="563"/>
                </a:cubicBezTo>
                <a:cubicBezTo>
                  <a:pt x="77" y="553"/>
                  <a:pt x="84" y="542"/>
                  <a:pt x="91" y="531"/>
                </a:cubicBezTo>
                <a:cubicBezTo>
                  <a:pt x="95" y="526"/>
                  <a:pt x="102" y="515"/>
                  <a:pt x="102" y="515"/>
                </a:cubicBezTo>
                <a:cubicBezTo>
                  <a:pt x="112" y="439"/>
                  <a:pt x="108" y="356"/>
                  <a:pt x="129" y="281"/>
                </a:cubicBezTo>
                <a:cubicBezTo>
                  <a:pt x="151" y="203"/>
                  <a:pt x="215" y="119"/>
                  <a:pt x="281" y="74"/>
                </a:cubicBezTo>
                <a:cubicBezTo>
                  <a:pt x="302" y="44"/>
                  <a:pt x="339" y="14"/>
                  <a:pt x="374" y="4"/>
                </a:cubicBezTo>
                <a:cubicBezTo>
                  <a:pt x="463" y="7"/>
                  <a:pt x="488" y="0"/>
                  <a:pt x="553" y="20"/>
                </a:cubicBezTo>
                <a:cubicBezTo>
                  <a:pt x="582" y="40"/>
                  <a:pt x="576" y="57"/>
                  <a:pt x="591" y="85"/>
                </a:cubicBezTo>
                <a:cubicBezTo>
                  <a:pt x="636" y="166"/>
                  <a:pt x="812" y="148"/>
                  <a:pt x="868" y="150"/>
                </a:cubicBezTo>
                <a:cubicBezTo>
                  <a:pt x="903" y="162"/>
                  <a:pt x="937" y="173"/>
                  <a:pt x="972" y="183"/>
                </a:cubicBezTo>
                <a:cubicBezTo>
                  <a:pt x="1009" y="208"/>
                  <a:pt x="999" y="193"/>
                  <a:pt x="1010" y="221"/>
                </a:cubicBezTo>
                <a:cubicBezTo>
                  <a:pt x="1012" y="281"/>
                  <a:pt x="993" y="347"/>
                  <a:pt x="1020" y="400"/>
                </a:cubicBezTo>
                <a:cubicBezTo>
                  <a:pt x="1033" y="427"/>
                  <a:pt x="1052" y="444"/>
                  <a:pt x="1069" y="466"/>
                </a:cubicBezTo>
                <a:cubicBezTo>
                  <a:pt x="1077" y="476"/>
                  <a:pt x="1084" y="487"/>
                  <a:pt x="1091" y="498"/>
                </a:cubicBezTo>
                <a:cubicBezTo>
                  <a:pt x="1095" y="504"/>
                  <a:pt x="1102" y="515"/>
                  <a:pt x="1102" y="515"/>
                </a:cubicBezTo>
                <a:cubicBezTo>
                  <a:pt x="1115" y="568"/>
                  <a:pt x="1101" y="507"/>
                  <a:pt x="1113" y="618"/>
                </a:cubicBezTo>
                <a:cubicBezTo>
                  <a:pt x="1116" y="650"/>
                  <a:pt x="1120" y="634"/>
                  <a:pt x="1135" y="667"/>
                </a:cubicBezTo>
                <a:cubicBezTo>
                  <a:pt x="1149" y="696"/>
                  <a:pt x="1155" y="732"/>
                  <a:pt x="1173" y="759"/>
                </a:cubicBezTo>
                <a:cubicBezTo>
                  <a:pt x="1194" y="827"/>
                  <a:pt x="1167" y="935"/>
                  <a:pt x="1140" y="1004"/>
                </a:cubicBezTo>
                <a:cubicBezTo>
                  <a:pt x="1123" y="1094"/>
                  <a:pt x="1162" y="1207"/>
                  <a:pt x="1107" y="1286"/>
                </a:cubicBezTo>
                <a:cubicBezTo>
                  <a:pt x="1094" y="1329"/>
                  <a:pt x="1067" y="1360"/>
                  <a:pt x="1048" y="1400"/>
                </a:cubicBezTo>
                <a:cubicBezTo>
                  <a:pt x="1041" y="1415"/>
                  <a:pt x="1037" y="1433"/>
                  <a:pt x="1031" y="1449"/>
                </a:cubicBezTo>
                <a:cubicBezTo>
                  <a:pt x="1031" y="1450"/>
                  <a:pt x="1029" y="1498"/>
                  <a:pt x="1020" y="1509"/>
                </a:cubicBezTo>
                <a:cubicBezTo>
                  <a:pt x="1011" y="1520"/>
                  <a:pt x="1000" y="1521"/>
                  <a:pt x="988" y="1525"/>
                </a:cubicBezTo>
                <a:cubicBezTo>
                  <a:pt x="983" y="1527"/>
                  <a:pt x="972" y="1531"/>
                  <a:pt x="972" y="1531"/>
                </a:cubicBezTo>
              </a:path>
            </a:pathLst>
          </a:custGeom>
          <a:solidFill>
            <a:srgbClr val="FF0000">
              <a:alpha val="30000"/>
            </a:srgbClr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 rot="16200000">
            <a:off x="4771232" y="1021556"/>
            <a:ext cx="2189162" cy="2886075"/>
          </a:xfrm>
          <a:custGeom>
            <a:avLst/>
            <a:gdLst>
              <a:gd name="T0" fmla="*/ 162 w 1194"/>
              <a:gd name="T1" fmla="*/ 1427 h 1531"/>
              <a:gd name="T2" fmla="*/ 140 w 1194"/>
              <a:gd name="T3" fmla="*/ 1395 h 1531"/>
              <a:gd name="T4" fmla="*/ 129 w 1194"/>
              <a:gd name="T5" fmla="*/ 1379 h 1531"/>
              <a:gd name="T6" fmla="*/ 151 w 1194"/>
              <a:gd name="T7" fmla="*/ 1156 h 1531"/>
              <a:gd name="T8" fmla="*/ 129 w 1194"/>
              <a:gd name="T9" fmla="*/ 1053 h 1531"/>
              <a:gd name="T10" fmla="*/ 102 w 1194"/>
              <a:gd name="T11" fmla="*/ 1004 h 1531"/>
              <a:gd name="T12" fmla="*/ 42 w 1194"/>
              <a:gd name="T13" fmla="*/ 917 h 1531"/>
              <a:gd name="T14" fmla="*/ 4 w 1194"/>
              <a:gd name="T15" fmla="*/ 770 h 1531"/>
              <a:gd name="T16" fmla="*/ 26 w 1194"/>
              <a:gd name="T17" fmla="*/ 650 h 1531"/>
              <a:gd name="T18" fmla="*/ 69 w 1194"/>
              <a:gd name="T19" fmla="*/ 563 h 1531"/>
              <a:gd name="T20" fmla="*/ 91 w 1194"/>
              <a:gd name="T21" fmla="*/ 531 h 1531"/>
              <a:gd name="T22" fmla="*/ 102 w 1194"/>
              <a:gd name="T23" fmla="*/ 515 h 1531"/>
              <a:gd name="T24" fmla="*/ 129 w 1194"/>
              <a:gd name="T25" fmla="*/ 281 h 1531"/>
              <a:gd name="T26" fmla="*/ 281 w 1194"/>
              <a:gd name="T27" fmla="*/ 74 h 1531"/>
              <a:gd name="T28" fmla="*/ 374 w 1194"/>
              <a:gd name="T29" fmla="*/ 4 h 1531"/>
              <a:gd name="T30" fmla="*/ 553 w 1194"/>
              <a:gd name="T31" fmla="*/ 20 h 1531"/>
              <a:gd name="T32" fmla="*/ 591 w 1194"/>
              <a:gd name="T33" fmla="*/ 85 h 1531"/>
              <a:gd name="T34" fmla="*/ 868 w 1194"/>
              <a:gd name="T35" fmla="*/ 150 h 1531"/>
              <a:gd name="T36" fmla="*/ 972 w 1194"/>
              <a:gd name="T37" fmla="*/ 183 h 1531"/>
              <a:gd name="T38" fmla="*/ 1010 w 1194"/>
              <a:gd name="T39" fmla="*/ 221 h 1531"/>
              <a:gd name="T40" fmla="*/ 1020 w 1194"/>
              <a:gd name="T41" fmla="*/ 400 h 1531"/>
              <a:gd name="T42" fmla="*/ 1069 w 1194"/>
              <a:gd name="T43" fmla="*/ 466 h 1531"/>
              <a:gd name="T44" fmla="*/ 1091 w 1194"/>
              <a:gd name="T45" fmla="*/ 498 h 1531"/>
              <a:gd name="T46" fmla="*/ 1102 w 1194"/>
              <a:gd name="T47" fmla="*/ 515 h 1531"/>
              <a:gd name="T48" fmla="*/ 1113 w 1194"/>
              <a:gd name="T49" fmla="*/ 618 h 1531"/>
              <a:gd name="T50" fmla="*/ 1135 w 1194"/>
              <a:gd name="T51" fmla="*/ 667 h 1531"/>
              <a:gd name="T52" fmla="*/ 1173 w 1194"/>
              <a:gd name="T53" fmla="*/ 759 h 1531"/>
              <a:gd name="T54" fmla="*/ 1140 w 1194"/>
              <a:gd name="T55" fmla="*/ 1004 h 1531"/>
              <a:gd name="T56" fmla="*/ 1107 w 1194"/>
              <a:gd name="T57" fmla="*/ 1286 h 1531"/>
              <a:gd name="T58" fmla="*/ 1048 w 1194"/>
              <a:gd name="T59" fmla="*/ 1400 h 1531"/>
              <a:gd name="T60" fmla="*/ 1031 w 1194"/>
              <a:gd name="T61" fmla="*/ 1449 h 1531"/>
              <a:gd name="T62" fmla="*/ 1020 w 1194"/>
              <a:gd name="T63" fmla="*/ 1509 h 1531"/>
              <a:gd name="T64" fmla="*/ 988 w 1194"/>
              <a:gd name="T65" fmla="*/ 1525 h 1531"/>
              <a:gd name="T66" fmla="*/ 972 w 1194"/>
              <a:gd name="T6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4" h="1531">
                <a:moveTo>
                  <a:pt x="162" y="1427"/>
                </a:moveTo>
                <a:cubicBezTo>
                  <a:pt x="155" y="1416"/>
                  <a:pt x="147" y="1406"/>
                  <a:pt x="140" y="1395"/>
                </a:cubicBezTo>
                <a:cubicBezTo>
                  <a:pt x="136" y="1390"/>
                  <a:pt x="129" y="1379"/>
                  <a:pt x="129" y="1379"/>
                </a:cubicBezTo>
                <a:cubicBezTo>
                  <a:pt x="106" y="1301"/>
                  <a:pt x="128" y="1230"/>
                  <a:pt x="151" y="1156"/>
                </a:cubicBezTo>
                <a:cubicBezTo>
                  <a:pt x="147" y="1103"/>
                  <a:pt x="154" y="1089"/>
                  <a:pt x="129" y="1053"/>
                </a:cubicBezTo>
                <a:cubicBezTo>
                  <a:pt x="123" y="1028"/>
                  <a:pt x="124" y="1018"/>
                  <a:pt x="102" y="1004"/>
                </a:cubicBezTo>
                <a:cubicBezTo>
                  <a:pt x="83" y="976"/>
                  <a:pt x="54" y="949"/>
                  <a:pt x="42" y="917"/>
                </a:cubicBezTo>
                <a:cubicBezTo>
                  <a:pt x="25" y="871"/>
                  <a:pt x="13" y="818"/>
                  <a:pt x="4" y="770"/>
                </a:cubicBezTo>
                <a:cubicBezTo>
                  <a:pt x="8" y="711"/>
                  <a:pt x="0" y="691"/>
                  <a:pt x="26" y="650"/>
                </a:cubicBezTo>
                <a:cubicBezTo>
                  <a:pt x="39" y="609"/>
                  <a:pt x="42" y="597"/>
                  <a:pt x="69" y="563"/>
                </a:cubicBezTo>
                <a:cubicBezTo>
                  <a:pt x="77" y="553"/>
                  <a:pt x="84" y="542"/>
                  <a:pt x="91" y="531"/>
                </a:cubicBezTo>
                <a:cubicBezTo>
                  <a:pt x="95" y="526"/>
                  <a:pt x="102" y="515"/>
                  <a:pt x="102" y="515"/>
                </a:cubicBezTo>
                <a:cubicBezTo>
                  <a:pt x="112" y="439"/>
                  <a:pt x="108" y="356"/>
                  <a:pt x="129" y="281"/>
                </a:cubicBezTo>
                <a:cubicBezTo>
                  <a:pt x="151" y="203"/>
                  <a:pt x="215" y="119"/>
                  <a:pt x="281" y="74"/>
                </a:cubicBezTo>
                <a:cubicBezTo>
                  <a:pt x="302" y="44"/>
                  <a:pt x="339" y="14"/>
                  <a:pt x="374" y="4"/>
                </a:cubicBezTo>
                <a:cubicBezTo>
                  <a:pt x="463" y="7"/>
                  <a:pt x="488" y="0"/>
                  <a:pt x="553" y="20"/>
                </a:cubicBezTo>
                <a:cubicBezTo>
                  <a:pt x="582" y="40"/>
                  <a:pt x="576" y="57"/>
                  <a:pt x="591" y="85"/>
                </a:cubicBezTo>
                <a:cubicBezTo>
                  <a:pt x="636" y="166"/>
                  <a:pt x="812" y="148"/>
                  <a:pt x="868" y="150"/>
                </a:cubicBezTo>
                <a:cubicBezTo>
                  <a:pt x="903" y="162"/>
                  <a:pt x="937" y="173"/>
                  <a:pt x="972" y="183"/>
                </a:cubicBezTo>
                <a:cubicBezTo>
                  <a:pt x="1009" y="208"/>
                  <a:pt x="999" y="193"/>
                  <a:pt x="1010" y="221"/>
                </a:cubicBezTo>
                <a:cubicBezTo>
                  <a:pt x="1012" y="281"/>
                  <a:pt x="993" y="347"/>
                  <a:pt x="1020" y="400"/>
                </a:cubicBezTo>
                <a:cubicBezTo>
                  <a:pt x="1033" y="427"/>
                  <a:pt x="1052" y="444"/>
                  <a:pt x="1069" y="466"/>
                </a:cubicBezTo>
                <a:cubicBezTo>
                  <a:pt x="1077" y="476"/>
                  <a:pt x="1084" y="487"/>
                  <a:pt x="1091" y="498"/>
                </a:cubicBezTo>
                <a:cubicBezTo>
                  <a:pt x="1095" y="504"/>
                  <a:pt x="1102" y="515"/>
                  <a:pt x="1102" y="515"/>
                </a:cubicBezTo>
                <a:cubicBezTo>
                  <a:pt x="1115" y="568"/>
                  <a:pt x="1101" y="507"/>
                  <a:pt x="1113" y="618"/>
                </a:cubicBezTo>
                <a:cubicBezTo>
                  <a:pt x="1116" y="650"/>
                  <a:pt x="1120" y="634"/>
                  <a:pt x="1135" y="667"/>
                </a:cubicBezTo>
                <a:cubicBezTo>
                  <a:pt x="1149" y="696"/>
                  <a:pt x="1155" y="732"/>
                  <a:pt x="1173" y="759"/>
                </a:cubicBezTo>
                <a:cubicBezTo>
                  <a:pt x="1194" y="827"/>
                  <a:pt x="1167" y="935"/>
                  <a:pt x="1140" y="1004"/>
                </a:cubicBezTo>
                <a:cubicBezTo>
                  <a:pt x="1123" y="1094"/>
                  <a:pt x="1162" y="1207"/>
                  <a:pt x="1107" y="1286"/>
                </a:cubicBezTo>
                <a:cubicBezTo>
                  <a:pt x="1094" y="1329"/>
                  <a:pt x="1067" y="1360"/>
                  <a:pt x="1048" y="1400"/>
                </a:cubicBezTo>
                <a:cubicBezTo>
                  <a:pt x="1041" y="1415"/>
                  <a:pt x="1037" y="1433"/>
                  <a:pt x="1031" y="1449"/>
                </a:cubicBezTo>
                <a:cubicBezTo>
                  <a:pt x="1031" y="1450"/>
                  <a:pt x="1029" y="1498"/>
                  <a:pt x="1020" y="1509"/>
                </a:cubicBezTo>
                <a:cubicBezTo>
                  <a:pt x="1011" y="1520"/>
                  <a:pt x="1000" y="1521"/>
                  <a:pt x="988" y="1525"/>
                </a:cubicBezTo>
                <a:cubicBezTo>
                  <a:pt x="983" y="1527"/>
                  <a:pt x="972" y="1531"/>
                  <a:pt x="972" y="1531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"/>
          <p:cNvSpPr>
            <a:spLocks/>
          </p:cNvSpPr>
          <p:nvPr/>
        </p:nvSpPr>
        <p:spPr bwMode="auto">
          <a:xfrm rot="5400000">
            <a:off x="2899570" y="834231"/>
            <a:ext cx="2189162" cy="2886075"/>
          </a:xfrm>
          <a:custGeom>
            <a:avLst/>
            <a:gdLst>
              <a:gd name="T0" fmla="*/ 162 w 1194"/>
              <a:gd name="T1" fmla="*/ 1427 h 1531"/>
              <a:gd name="T2" fmla="*/ 140 w 1194"/>
              <a:gd name="T3" fmla="*/ 1395 h 1531"/>
              <a:gd name="T4" fmla="*/ 129 w 1194"/>
              <a:gd name="T5" fmla="*/ 1379 h 1531"/>
              <a:gd name="T6" fmla="*/ 151 w 1194"/>
              <a:gd name="T7" fmla="*/ 1156 h 1531"/>
              <a:gd name="T8" fmla="*/ 129 w 1194"/>
              <a:gd name="T9" fmla="*/ 1053 h 1531"/>
              <a:gd name="T10" fmla="*/ 102 w 1194"/>
              <a:gd name="T11" fmla="*/ 1004 h 1531"/>
              <a:gd name="T12" fmla="*/ 42 w 1194"/>
              <a:gd name="T13" fmla="*/ 917 h 1531"/>
              <a:gd name="T14" fmla="*/ 4 w 1194"/>
              <a:gd name="T15" fmla="*/ 770 h 1531"/>
              <a:gd name="T16" fmla="*/ 26 w 1194"/>
              <a:gd name="T17" fmla="*/ 650 h 1531"/>
              <a:gd name="T18" fmla="*/ 69 w 1194"/>
              <a:gd name="T19" fmla="*/ 563 h 1531"/>
              <a:gd name="T20" fmla="*/ 91 w 1194"/>
              <a:gd name="T21" fmla="*/ 531 h 1531"/>
              <a:gd name="T22" fmla="*/ 102 w 1194"/>
              <a:gd name="T23" fmla="*/ 515 h 1531"/>
              <a:gd name="T24" fmla="*/ 129 w 1194"/>
              <a:gd name="T25" fmla="*/ 281 h 1531"/>
              <a:gd name="T26" fmla="*/ 281 w 1194"/>
              <a:gd name="T27" fmla="*/ 74 h 1531"/>
              <a:gd name="T28" fmla="*/ 374 w 1194"/>
              <a:gd name="T29" fmla="*/ 4 h 1531"/>
              <a:gd name="T30" fmla="*/ 553 w 1194"/>
              <a:gd name="T31" fmla="*/ 20 h 1531"/>
              <a:gd name="T32" fmla="*/ 591 w 1194"/>
              <a:gd name="T33" fmla="*/ 85 h 1531"/>
              <a:gd name="T34" fmla="*/ 868 w 1194"/>
              <a:gd name="T35" fmla="*/ 150 h 1531"/>
              <a:gd name="T36" fmla="*/ 972 w 1194"/>
              <a:gd name="T37" fmla="*/ 183 h 1531"/>
              <a:gd name="T38" fmla="*/ 1010 w 1194"/>
              <a:gd name="T39" fmla="*/ 221 h 1531"/>
              <a:gd name="T40" fmla="*/ 1020 w 1194"/>
              <a:gd name="T41" fmla="*/ 400 h 1531"/>
              <a:gd name="T42" fmla="*/ 1069 w 1194"/>
              <a:gd name="T43" fmla="*/ 466 h 1531"/>
              <a:gd name="T44" fmla="*/ 1091 w 1194"/>
              <a:gd name="T45" fmla="*/ 498 h 1531"/>
              <a:gd name="T46" fmla="*/ 1102 w 1194"/>
              <a:gd name="T47" fmla="*/ 515 h 1531"/>
              <a:gd name="T48" fmla="*/ 1113 w 1194"/>
              <a:gd name="T49" fmla="*/ 618 h 1531"/>
              <a:gd name="T50" fmla="*/ 1135 w 1194"/>
              <a:gd name="T51" fmla="*/ 667 h 1531"/>
              <a:gd name="T52" fmla="*/ 1173 w 1194"/>
              <a:gd name="T53" fmla="*/ 759 h 1531"/>
              <a:gd name="T54" fmla="*/ 1140 w 1194"/>
              <a:gd name="T55" fmla="*/ 1004 h 1531"/>
              <a:gd name="T56" fmla="*/ 1107 w 1194"/>
              <a:gd name="T57" fmla="*/ 1286 h 1531"/>
              <a:gd name="T58" fmla="*/ 1048 w 1194"/>
              <a:gd name="T59" fmla="*/ 1400 h 1531"/>
              <a:gd name="T60" fmla="*/ 1031 w 1194"/>
              <a:gd name="T61" fmla="*/ 1449 h 1531"/>
              <a:gd name="T62" fmla="*/ 1020 w 1194"/>
              <a:gd name="T63" fmla="*/ 1509 h 1531"/>
              <a:gd name="T64" fmla="*/ 988 w 1194"/>
              <a:gd name="T65" fmla="*/ 1525 h 1531"/>
              <a:gd name="T66" fmla="*/ 972 w 1194"/>
              <a:gd name="T67" fmla="*/ 1531 h 1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94" h="1531">
                <a:moveTo>
                  <a:pt x="162" y="1427"/>
                </a:moveTo>
                <a:cubicBezTo>
                  <a:pt x="155" y="1416"/>
                  <a:pt x="147" y="1406"/>
                  <a:pt x="140" y="1395"/>
                </a:cubicBezTo>
                <a:cubicBezTo>
                  <a:pt x="136" y="1390"/>
                  <a:pt x="129" y="1379"/>
                  <a:pt x="129" y="1379"/>
                </a:cubicBezTo>
                <a:cubicBezTo>
                  <a:pt x="106" y="1301"/>
                  <a:pt x="128" y="1230"/>
                  <a:pt x="151" y="1156"/>
                </a:cubicBezTo>
                <a:cubicBezTo>
                  <a:pt x="147" y="1103"/>
                  <a:pt x="154" y="1089"/>
                  <a:pt x="129" y="1053"/>
                </a:cubicBezTo>
                <a:cubicBezTo>
                  <a:pt x="123" y="1028"/>
                  <a:pt x="124" y="1018"/>
                  <a:pt x="102" y="1004"/>
                </a:cubicBezTo>
                <a:cubicBezTo>
                  <a:pt x="83" y="976"/>
                  <a:pt x="54" y="949"/>
                  <a:pt x="42" y="917"/>
                </a:cubicBezTo>
                <a:cubicBezTo>
                  <a:pt x="25" y="871"/>
                  <a:pt x="13" y="818"/>
                  <a:pt x="4" y="770"/>
                </a:cubicBezTo>
                <a:cubicBezTo>
                  <a:pt x="8" y="711"/>
                  <a:pt x="0" y="691"/>
                  <a:pt x="26" y="650"/>
                </a:cubicBezTo>
                <a:cubicBezTo>
                  <a:pt x="39" y="609"/>
                  <a:pt x="42" y="597"/>
                  <a:pt x="69" y="563"/>
                </a:cubicBezTo>
                <a:cubicBezTo>
                  <a:pt x="77" y="553"/>
                  <a:pt x="84" y="542"/>
                  <a:pt x="91" y="531"/>
                </a:cubicBezTo>
                <a:cubicBezTo>
                  <a:pt x="95" y="526"/>
                  <a:pt x="102" y="515"/>
                  <a:pt x="102" y="515"/>
                </a:cubicBezTo>
                <a:cubicBezTo>
                  <a:pt x="112" y="439"/>
                  <a:pt x="108" y="356"/>
                  <a:pt x="129" y="281"/>
                </a:cubicBezTo>
                <a:cubicBezTo>
                  <a:pt x="151" y="203"/>
                  <a:pt x="215" y="119"/>
                  <a:pt x="281" y="74"/>
                </a:cubicBezTo>
                <a:cubicBezTo>
                  <a:pt x="302" y="44"/>
                  <a:pt x="339" y="14"/>
                  <a:pt x="374" y="4"/>
                </a:cubicBezTo>
                <a:cubicBezTo>
                  <a:pt x="463" y="7"/>
                  <a:pt x="488" y="0"/>
                  <a:pt x="553" y="20"/>
                </a:cubicBezTo>
                <a:cubicBezTo>
                  <a:pt x="582" y="40"/>
                  <a:pt x="576" y="57"/>
                  <a:pt x="591" y="85"/>
                </a:cubicBezTo>
                <a:cubicBezTo>
                  <a:pt x="636" y="166"/>
                  <a:pt x="812" y="148"/>
                  <a:pt x="868" y="150"/>
                </a:cubicBezTo>
                <a:cubicBezTo>
                  <a:pt x="903" y="162"/>
                  <a:pt x="937" y="173"/>
                  <a:pt x="972" y="183"/>
                </a:cubicBezTo>
                <a:cubicBezTo>
                  <a:pt x="1009" y="208"/>
                  <a:pt x="999" y="193"/>
                  <a:pt x="1010" y="221"/>
                </a:cubicBezTo>
                <a:cubicBezTo>
                  <a:pt x="1012" y="281"/>
                  <a:pt x="993" y="347"/>
                  <a:pt x="1020" y="400"/>
                </a:cubicBezTo>
                <a:cubicBezTo>
                  <a:pt x="1033" y="427"/>
                  <a:pt x="1052" y="444"/>
                  <a:pt x="1069" y="466"/>
                </a:cubicBezTo>
                <a:cubicBezTo>
                  <a:pt x="1077" y="476"/>
                  <a:pt x="1084" y="487"/>
                  <a:pt x="1091" y="498"/>
                </a:cubicBezTo>
                <a:cubicBezTo>
                  <a:pt x="1095" y="504"/>
                  <a:pt x="1102" y="515"/>
                  <a:pt x="1102" y="515"/>
                </a:cubicBezTo>
                <a:cubicBezTo>
                  <a:pt x="1115" y="568"/>
                  <a:pt x="1101" y="507"/>
                  <a:pt x="1113" y="618"/>
                </a:cubicBezTo>
                <a:cubicBezTo>
                  <a:pt x="1116" y="650"/>
                  <a:pt x="1120" y="634"/>
                  <a:pt x="1135" y="667"/>
                </a:cubicBezTo>
                <a:cubicBezTo>
                  <a:pt x="1149" y="696"/>
                  <a:pt x="1155" y="732"/>
                  <a:pt x="1173" y="759"/>
                </a:cubicBezTo>
                <a:cubicBezTo>
                  <a:pt x="1194" y="827"/>
                  <a:pt x="1167" y="935"/>
                  <a:pt x="1140" y="1004"/>
                </a:cubicBezTo>
                <a:cubicBezTo>
                  <a:pt x="1123" y="1094"/>
                  <a:pt x="1162" y="1207"/>
                  <a:pt x="1107" y="1286"/>
                </a:cubicBezTo>
                <a:cubicBezTo>
                  <a:pt x="1094" y="1329"/>
                  <a:pt x="1067" y="1360"/>
                  <a:pt x="1048" y="1400"/>
                </a:cubicBezTo>
                <a:cubicBezTo>
                  <a:pt x="1041" y="1415"/>
                  <a:pt x="1037" y="1433"/>
                  <a:pt x="1031" y="1449"/>
                </a:cubicBezTo>
                <a:cubicBezTo>
                  <a:pt x="1031" y="1450"/>
                  <a:pt x="1029" y="1498"/>
                  <a:pt x="1020" y="1509"/>
                </a:cubicBezTo>
                <a:cubicBezTo>
                  <a:pt x="1011" y="1520"/>
                  <a:pt x="1000" y="1521"/>
                  <a:pt x="988" y="1525"/>
                </a:cubicBezTo>
                <a:cubicBezTo>
                  <a:pt x="983" y="1527"/>
                  <a:pt x="972" y="1531"/>
                  <a:pt x="972" y="1531"/>
                </a:cubicBezTo>
              </a:path>
            </a:pathLst>
          </a:custGeom>
          <a:solidFill>
            <a:srgbClr val="FFFF00">
              <a:alpha val="30000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 flipV="1">
            <a:off x="3113088" y="2562225"/>
            <a:ext cx="1077912" cy="13557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18"/>
          <p:cNvSpPr txBox="1">
            <a:spLocks noChangeArrowheads="1"/>
          </p:cNvSpPr>
          <p:nvPr/>
        </p:nvSpPr>
        <p:spPr bwMode="auto">
          <a:xfrm>
            <a:off x="1073150" y="3944938"/>
            <a:ext cx="28067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>
                <a:solidFill>
                  <a:srgbClr val="000066"/>
                </a:solidFill>
              </a:rPr>
              <a:t>INTERFERENZA DOVUTA ALLA PRESENZA DI PIU’ SEGNALI CONTEMPORANEI E DI FREQUENZA IDENTICA.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57095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Rete SFN (4/4)</a:t>
            </a:r>
            <a:endParaRPr lang="it-IT" dirty="0"/>
          </a:p>
        </p:txBody>
      </p:sp>
      <p:sp>
        <p:nvSpPr>
          <p:cNvPr id="19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40769"/>
            <a:ext cx="8077200" cy="5400600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>
                <a:solidFill>
                  <a:srgbClr val="000066"/>
                </a:solidFill>
              </a:rPr>
              <a:t>SFN (Single </a:t>
            </a:r>
            <a:r>
              <a:rPr lang="it-IT" b="1" dirty="0" err="1">
                <a:solidFill>
                  <a:srgbClr val="000066"/>
                </a:solidFill>
              </a:rPr>
              <a:t>Frequency</a:t>
            </a:r>
            <a:r>
              <a:rPr lang="it-IT" b="1" dirty="0">
                <a:solidFill>
                  <a:srgbClr val="000066"/>
                </a:solidFill>
              </a:rPr>
              <a:t> Network) permette la diffusione dello stesso segnale, da punti diffusivi differenti, utilizzando la medesima frequenza. </a:t>
            </a:r>
          </a:p>
          <a:p>
            <a:r>
              <a:rPr lang="it-IT" b="1" dirty="0">
                <a:solidFill>
                  <a:srgbClr val="000066"/>
                </a:solidFill>
              </a:rPr>
              <a:t>I segnali vengono adeguatamente ritardati in modo che l’interferenza nella zona di sovrapposizione non degradi il segnale dell’utente oltre un valore prestabilito.</a:t>
            </a:r>
          </a:p>
          <a:p>
            <a:r>
              <a:rPr lang="it-IT" b="1" dirty="0">
                <a:solidFill>
                  <a:srgbClr val="000066"/>
                </a:solidFill>
              </a:rPr>
              <a:t>Ricezione del segnale “più critica” e difficoltà nell’identificazione di un disservizio in diffusione (l’utente può sperimentare l’assenza del segnale anche se i trasmettitori sono in potenza).</a:t>
            </a:r>
          </a:p>
          <a:p>
            <a:r>
              <a:rPr lang="it-IT" b="1" dirty="0">
                <a:solidFill>
                  <a:srgbClr val="000066"/>
                </a:solidFill>
              </a:rPr>
              <a:t>Aumento delle frequenze disponibili per altre emittenti.</a:t>
            </a:r>
          </a:p>
          <a:p>
            <a:r>
              <a:rPr lang="it-IT" b="1" dirty="0">
                <a:solidFill>
                  <a:srgbClr val="000066"/>
                </a:solidFill>
              </a:rPr>
              <a:t>La rete SFN ha come criticità la “sincronizzazione” dei segnali che vengono diffusi. 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346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DVB-T Lato Utente (1/2)</a:t>
            </a:r>
            <a:endParaRPr lang="it-IT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928777" y="1423988"/>
            <a:ext cx="1406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000066"/>
                </a:solidFill>
              </a:rPr>
              <a:t>Antenna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98977" y="1423988"/>
            <a:ext cx="2016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000066"/>
                </a:solidFill>
              </a:rPr>
              <a:t>Decoder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070814" y="1423988"/>
            <a:ext cx="1665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400" b="1">
                <a:solidFill>
                  <a:srgbClr val="000066"/>
                </a:solidFill>
              </a:rPr>
              <a:t>Schermo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903627" y="1509713"/>
            <a:ext cx="0" cy="48958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6364377" y="1509713"/>
            <a:ext cx="0" cy="4895850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13" descr="antennatv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7" y="1889126"/>
            <a:ext cx="1804987" cy="10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06527" y="5443538"/>
            <a:ext cx="2373312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0066"/>
                </a:solidFill>
              </a:rPr>
              <a:t>Puntamento Polarizzazione Cavo</a:t>
            </a:r>
          </a:p>
        </p:txBody>
      </p:sp>
      <p:pic>
        <p:nvPicPr>
          <p:cNvPr id="11" name="Picture 15" descr="zapper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14" y="2089151"/>
            <a:ext cx="914400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cavo_hdmi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89" y="2547938"/>
            <a:ext cx="877888" cy="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7" descr="cavohdmips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27" y="3235326"/>
            <a:ext cx="1366837" cy="136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8" descr="dec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27" y="2081213"/>
            <a:ext cx="1922462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ican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52" y="3651251"/>
            <a:ext cx="2386012" cy="238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scart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627" y="4662488"/>
            <a:ext cx="1236662" cy="11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antenna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89" y="2892426"/>
            <a:ext cx="1622425" cy="1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OldSchoolTV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02" y="2055813"/>
            <a:ext cx="1765300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3" descr="tv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14" y="4302126"/>
            <a:ext cx="1693863" cy="12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44914" y="5659438"/>
            <a:ext cx="21494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0066"/>
                </a:solidFill>
              </a:rPr>
              <a:t>Sintonia Connessione Reset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6391364" y="5805488"/>
            <a:ext cx="2536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000066"/>
                </a:solidFill>
              </a:rPr>
              <a:t>Connessione Impostazione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49813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DVB-T Lato Utente (2/2)</a:t>
            </a:r>
            <a:endParaRPr lang="it-IT" dirty="0"/>
          </a:p>
        </p:txBody>
      </p:sp>
      <p:sp>
        <p:nvSpPr>
          <p:cNvPr id="23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1340769"/>
            <a:ext cx="8077200" cy="5400600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>
                <a:solidFill>
                  <a:srgbClr val="000066"/>
                </a:solidFill>
              </a:rPr>
              <a:t>L’antenna deve essere correttamente orientata e polarizzata.</a:t>
            </a:r>
          </a:p>
          <a:p>
            <a:r>
              <a:rPr lang="it-IT" b="1" dirty="0">
                <a:solidFill>
                  <a:srgbClr val="000066"/>
                </a:solidFill>
              </a:rPr>
              <a:t>Il decoder deve poter ricevere il segnale (Potenza e Qualità) e decodificarlo in modo corretto (SD o HD).</a:t>
            </a:r>
          </a:p>
          <a:p>
            <a:r>
              <a:rPr lang="it-IT" b="1" dirty="0">
                <a:solidFill>
                  <a:srgbClr val="000066"/>
                </a:solidFill>
              </a:rPr>
              <a:t>La connessione tra decoder e schermo può essere stabilita tramite diversi tipi di cavo (HDMI, Scart, S-Video, ecc..)</a:t>
            </a:r>
          </a:p>
          <a:p>
            <a:r>
              <a:rPr lang="it-IT" b="1" dirty="0">
                <a:solidFill>
                  <a:srgbClr val="000066"/>
                </a:solidFill>
              </a:rPr>
              <a:t>Lo schermo deve essere settato in modo appropriato.</a:t>
            </a:r>
          </a:p>
          <a:p>
            <a:r>
              <a:rPr lang="it-IT" b="1" dirty="0">
                <a:solidFill>
                  <a:srgbClr val="000066"/>
                </a:solidFill>
              </a:rPr>
              <a:t>La qualità del segnale dipende da tutti gli elementi che fanno parte della catena ricevente.</a:t>
            </a:r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3842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Disturbi Tipici (1/2)</a:t>
            </a:r>
            <a:endParaRPr lang="it-IT" dirty="0"/>
          </a:p>
        </p:txBody>
      </p:sp>
      <p:sp>
        <p:nvSpPr>
          <p:cNvPr id="23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27584" y="1556792"/>
            <a:ext cx="8077200" cy="5184575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>
                <a:solidFill>
                  <a:srgbClr val="000066"/>
                </a:solidFill>
              </a:rPr>
              <a:t>BLACK: lo schermo diventa nero, in genere è causato dall’assenza del servizio o dall’impossibilità di decodificare il segnale.</a:t>
            </a:r>
          </a:p>
          <a:p>
            <a:r>
              <a:rPr lang="it-IT" b="1" dirty="0">
                <a:solidFill>
                  <a:srgbClr val="000066"/>
                </a:solidFill>
              </a:rPr>
              <a:t>FREEZE FRAME: lo schermo presenta un’immagine fissa, in genere l’ultimo frame ricevuto correttamente.</a:t>
            </a:r>
          </a:p>
          <a:p>
            <a:r>
              <a:rPr lang="it-IT" b="1" dirty="0">
                <a:solidFill>
                  <a:srgbClr val="000066"/>
                </a:solidFill>
              </a:rPr>
              <a:t>DISTURBO: lo schermo presenta dei blocchi neri (buchi all’interno dell’immagine).</a:t>
            </a:r>
          </a:p>
          <a:p>
            <a:r>
              <a:rPr lang="it-IT" b="1" dirty="0" smtClean="0">
                <a:solidFill>
                  <a:srgbClr val="000066"/>
                </a:solidFill>
              </a:rPr>
              <a:t>SCARSA </a:t>
            </a:r>
            <a:r>
              <a:rPr lang="it-IT" b="1" dirty="0">
                <a:solidFill>
                  <a:srgbClr val="000066"/>
                </a:solidFill>
              </a:rPr>
              <a:t>QUALITA’: le immagini sullo schermo sono riprodotte male, contorni poco definiti e squadrati.</a:t>
            </a:r>
          </a:p>
          <a:p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81706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Formazio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1572</Words>
  <Application>Microsoft Office PowerPoint</Application>
  <PresentationFormat>Presentazione su schermo (4:3)</PresentationFormat>
  <Paragraphs>156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Formazione</vt:lpstr>
      <vt:lpstr>IL DIGITALE TERRESTRE</vt:lpstr>
      <vt:lpstr>Demodulazione</vt:lpstr>
      <vt:lpstr>La Rete SFN (1/4)</vt:lpstr>
      <vt:lpstr>La Rete SFN (2/4)</vt:lpstr>
      <vt:lpstr>La Rete SFN (3/4)</vt:lpstr>
      <vt:lpstr>La Rete SFN (4/4)</vt:lpstr>
      <vt:lpstr>DVB-T Lato Utente (1/2)</vt:lpstr>
      <vt:lpstr>DVB-T Lato Utente (2/2)</vt:lpstr>
      <vt:lpstr>Disturbi Tipici (1/2)</vt:lpstr>
      <vt:lpstr>Disturbi Tipici (2/2)</vt:lpstr>
      <vt:lpstr>EPG</vt:lpstr>
      <vt:lpstr>OTA</vt:lpstr>
      <vt:lpstr>TiVù-SAT</vt:lpstr>
      <vt:lpstr>Problemi Comuni</vt:lpstr>
      <vt:lpstr>Presentazione standard di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2012-12-08T14:25:52Z</dcterms:created>
  <dcterms:modified xsi:type="dcterms:W3CDTF">2012-12-18T11:34:35Z</dcterms:modified>
</cp:coreProperties>
</file>